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69"/>
  </p:notesMasterIdLst>
  <p:handoutMasterIdLst>
    <p:handoutMasterId r:id="rId70"/>
  </p:handoutMasterIdLst>
  <p:sldIdLst>
    <p:sldId id="341" r:id="rId5"/>
    <p:sldId id="507" r:id="rId6"/>
    <p:sldId id="472" r:id="rId7"/>
    <p:sldId id="420" r:id="rId8"/>
    <p:sldId id="421" r:id="rId9"/>
    <p:sldId id="422" r:id="rId10"/>
    <p:sldId id="423" r:id="rId11"/>
    <p:sldId id="508" r:id="rId12"/>
    <p:sldId id="377" r:id="rId13"/>
    <p:sldId id="448" r:id="rId14"/>
    <p:sldId id="509" r:id="rId15"/>
    <p:sldId id="372" r:id="rId16"/>
    <p:sldId id="387" r:id="rId17"/>
    <p:sldId id="371" r:id="rId18"/>
    <p:sldId id="454" r:id="rId19"/>
    <p:sldId id="466" r:id="rId20"/>
    <p:sldId id="502" r:id="rId21"/>
    <p:sldId id="491" r:id="rId22"/>
    <p:sldId id="490" r:id="rId23"/>
    <p:sldId id="503" r:id="rId24"/>
    <p:sldId id="495" r:id="rId25"/>
    <p:sldId id="504" r:id="rId26"/>
    <p:sldId id="496" r:id="rId27"/>
    <p:sldId id="505" r:id="rId28"/>
    <p:sldId id="494" r:id="rId29"/>
    <p:sldId id="469" r:id="rId30"/>
    <p:sldId id="498" r:id="rId31"/>
    <p:sldId id="493" r:id="rId32"/>
    <p:sldId id="499" r:id="rId33"/>
    <p:sldId id="489" r:id="rId34"/>
    <p:sldId id="497" r:id="rId35"/>
    <p:sldId id="500" r:id="rId36"/>
    <p:sldId id="501" r:id="rId37"/>
    <p:sldId id="492" r:id="rId38"/>
    <p:sldId id="506" r:id="rId39"/>
    <p:sldId id="365" r:id="rId40"/>
    <p:sldId id="406" r:id="rId41"/>
    <p:sldId id="442" r:id="rId42"/>
    <p:sldId id="439" r:id="rId43"/>
    <p:sldId id="474" r:id="rId44"/>
    <p:sldId id="475" r:id="rId45"/>
    <p:sldId id="476" r:id="rId46"/>
    <p:sldId id="430" r:id="rId47"/>
    <p:sldId id="428" r:id="rId48"/>
    <p:sldId id="429" r:id="rId49"/>
    <p:sldId id="416" r:id="rId50"/>
    <p:sldId id="414" r:id="rId51"/>
    <p:sldId id="412" r:id="rId52"/>
    <p:sldId id="431" r:id="rId53"/>
    <p:sldId id="484" r:id="rId54"/>
    <p:sldId id="485" r:id="rId55"/>
    <p:sldId id="486" r:id="rId56"/>
    <p:sldId id="487" r:id="rId57"/>
    <p:sldId id="488" r:id="rId58"/>
    <p:sldId id="434" r:id="rId59"/>
    <p:sldId id="478" r:id="rId60"/>
    <p:sldId id="479" r:id="rId61"/>
    <p:sldId id="480" r:id="rId62"/>
    <p:sldId id="481" r:id="rId63"/>
    <p:sldId id="482" r:id="rId64"/>
    <p:sldId id="483" r:id="rId65"/>
    <p:sldId id="446" r:id="rId66"/>
    <p:sldId id="477" r:id="rId67"/>
    <p:sldId id="464" r:id="rId6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1" autoAdjust="0"/>
    <p:restoredTop sz="86481" autoAdjust="0"/>
  </p:normalViewPr>
  <p:slideViewPr>
    <p:cSldViewPr snapToGrid="0">
      <p:cViewPr varScale="1">
        <p:scale>
          <a:sx n="98" d="100"/>
          <a:sy n="98" d="100"/>
        </p:scale>
        <p:origin x="216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7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7" Type="http://schemas.openxmlformats.org/officeDocument/2006/relationships/slide" Target="slides/slide3.xml"/><Relationship Id="rId71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3GPP\TSG\TSG%20CT\CT%20Tools\number%20of%20CR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3GPP\TSG\TSG%20CT\CT%20Tools\number%20of%20CRs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3GPP\TSG\TSG%20CT\CT%20Tools\number%20of%20CRs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D:\3GPP\TSG\TSG%20CT\CT%20Tools\number%20of%20CRs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fr-FR"/>
              <a:t>Number of Approved</a:t>
            </a:r>
            <a:r>
              <a:rPr lang="fr-FR" baseline="0"/>
              <a:t> CRs</a:t>
            </a:r>
            <a:endParaRPr lang="fr-FR"/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Rel-15 CRs (BCF)</c:v>
                </c:pt>
              </c:strCache>
            </c:strRef>
          </c:tx>
          <c:invertIfNegative val="0"/>
          <c:cat>
            <c:strRef>
              <c:f>Feuil1!$A$14:$A$18</c:f>
              <c:strCache>
                <c:ptCount val="5"/>
                <c:pt idx="0">
                  <c:v>#88</c:v>
                </c:pt>
                <c:pt idx="1">
                  <c:v>#89</c:v>
                </c:pt>
                <c:pt idx="2">
                  <c:v>#90</c:v>
                </c:pt>
                <c:pt idx="3">
                  <c:v>#91</c:v>
                </c:pt>
                <c:pt idx="4">
                  <c:v>#92</c:v>
                </c:pt>
              </c:strCache>
            </c:strRef>
          </c:cat>
          <c:val>
            <c:numRef>
              <c:f>Feuil1!$B$14:$B$18</c:f>
              <c:numCache>
                <c:formatCode>General</c:formatCode>
                <c:ptCount val="5"/>
                <c:pt idx="0">
                  <c:v>148</c:v>
                </c:pt>
                <c:pt idx="1">
                  <c:v>82</c:v>
                </c:pt>
                <c:pt idx="2">
                  <c:v>68</c:v>
                </c:pt>
                <c:pt idx="3">
                  <c:v>36</c:v>
                </c:pt>
                <c:pt idx="4">
                  <c:v>25</c:v>
                </c:pt>
              </c:numCache>
            </c:numRef>
          </c:val>
        </c:ser>
        <c:ser>
          <c:idx val="1"/>
          <c:order val="1"/>
          <c:tx>
            <c:strRef>
              <c:f>Feuil1!$C$1</c:f>
              <c:strCache>
                <c:ptCount val="1"/>
                <c:pt idx="0">
                  <c:v>Rel-16 CRs (BCF)</c:v>
                </c:pt>
              </c:strCache>
            </c:strRef>
          </c:tx>
          <c:invertIfNegative val="0"/>
          <c:cat>
            <c:strRef>
              <c:f>Feuil1!$A$14:$A$18</c:f>
              <c:strCache>
                <c:ptCount val="5"/>
                <c:pt idx="0">
                  <c:v>#88</c:v>
                </c:pt>
                <c:pt idx="1">
                  <c:v>#89</c:v>
                </c:pt>
                <c:pt idx="2">
                  <c:v>#90</c:v>
                </c:pt>
                <c:pt idx="3">
                  <c:v>#91</c:v>
                </c:pt>
                <c:pt idx="4">
                  <c:v>#92</c:v>
                </c:pt>
              </c:strCache>
            </c:strRef>
          </c:cat>
          <c:val>
            <c:numRef>
              <c:f>Feuil1!$C$14:$C$18</c:f>
              <c:numCache>
                <c:formatCode>General</c:formatCode>
                <c:ptCount val="5"/>
                <c:pt idx="0">
                  <c:v>1519</c:v>
                </c:pt>
                <c:pt idx="1">
                  <c:v>544</c:v>
                </c:pt>
                <c:pt idx="2">
                  <c:v>489</c:v>
                </c:pt>
                <c:pt idx="3">
                  <c:v>328</c:v>
                </c:pt>
                <c:pt idx="4">
                  <c:v>209</c:v>
                </c:pt>
              </c:numCache>
            </c:numRef>
          </c:val>
        </c:ser>
        <c:ser>
          <c:idx val="2"/>
          <c:order val="2"/>
          <c:tx>
            <c:strRef>
              <c:f>Feuil1!$D$1</c:f>
              <c:strCache>
                <c:ptCount val="1"/>
                <c:pt idx="0">
                  <c:v>Rel-17 CRs (BCF)</c:v>
                </c:pt>
              </c:strCache>
            </c:strRef>
          </c:tx>
          <c:invertIfNegative val="0"/>
          <c:cat>
            <c:strRef>
              <c:f>Feuil1!$A$14:$A$18</c:f>
              <c:strCache>
                <c:ptCount val="5"/>
                <c:pt idx="0">
                  <c:v>#88</c:v>
                </c:pt>
                <c:pt idx="1">
                  <c:v>#89</c:v>
                </c:pt>
                <c:pt idx="2">
                  <c:v>#90</c:v>
                </c:pt>
                <c:pt idx="3">
                  <c:v>#91</c:v>
                </c:pt>
                <c:pt idx="4">
                  <c:v>#92</c:v>
                </c:pt>
              </c:strCache>
            </c:strRef>
          </c:cat>
          <c:val>
            <c:numRef>
              <c:f>Feuil1!$D$14:$D$18</c:f>
              <c:numCache>
                <c:formatCode>General</c:formatCode>
                <c:ptCount val="5"/>
                <c:pt idx="1">
                  <c:v>132</c:v>
                </c:pt>
                <c:pt idx="2">
                  <c:v>266</c:v>
                </c:pt>
                <c:pt idx="3">
                  <c:v>529</c:v>
                </c:pt>
                <c:pt idx="4">
                  <c:v>818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46964408"/>
        <c:axId val="346962056"/>
      </c:barChart>
      <c:catAx>
        <c:axId val="3469644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346962056"/>
        <c:crosses val="autoZero"/>
        <c:auto val="1"/>
        <c:lblAlgn val="ctr"/>
        <c:lblOffset val="100"/>
        <c:noMultiLvlLbl val="0"/>
      </c:catAx>
      <c:valAx>
        <c:axId val="346962056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fr-FR"/>
                  <a:t>Number of approved CRs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crossAx val="34696440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Rel-15 CRs (BCF)</c:v>
                </c:pt>
              </c:strCache>
            </c:strRef>
          </c:tx>
          <c:invertIfNegative val="0"/>
          <c:cat>
            <c:strRef>
              <c:f>Feuil1!$A$2:$A$18</c:f>
              <c:strCache>
                <c:ptCount val="17"/>
                <c:pt idx="0">
                  <c:v>#76</c:v>
                </c:pt>
                <c:pt idx="1">
                  <c:v>#77</c:v>
                </c:pt>
                <c:pt idx="2">
                  <c:v>#78</c:v>
                </c:pt>
                <c:pt idx="3">
                  <c:v>#79</c:v>
                </c:pt>
                <c:pt idx="4">
                  <c:v>#80</c:v>
                </c:pt>
                <c:pt idx="5">
                  <c:v>#81</c:v>
                </c:pt>
                <c:pt idx="6">
                  <c:v>#82</c:v>
                </c:pt>
                <c:pt idx="7">
                  <c:v>#83</c:v>
                </c:pt>
                <c:pt idx="8">
                  <c:v>#84</c:v>
                </c:pt>
                <c:pt idx="9">
                  <c:v>#85</c:v>
                </c:pt>
                <c:pt idx="10">
                  <c:v>#86</c:v>
                </c:pt>
                <c:pt idx="11">
                  <c:v>#87</c:v>
                </c:pt>
                <c:pt idx="12">
                  <c:v>#88</c:v>
                </c:pt>
                <c:pt idx="13">
                  <c:v>#89</c:v>
                </c:pt>
                <c:pt idx="14">
                  <c:v>#90</c:v>
                </c:pt>
                <c:pt idx="15">
                  <c:v>#91</c:v>
                </c:pt>
                <c:pt idx="16">
                  <c:v>#92</c:v>
                </c:pt>
              </c:strCache>
            </c:strRef>
          </c:cat>
          <c:val>
            <c:numRef>
              <c:f>Feuil1!$B$2:$B$18</c:f>
              <c:numCache>
                <c:formatCode>General</c:formatCode>
                <c:ptCount val="17"/>
                <c:pt idx="0">
                  <c:v>19</c:v>
                </c:pt>
                <c:pt idx="1">
                  <c:v>71</c:v>
                </c:pt>
                <c:pt idx="2">
                  <c:v>182</c:v>
                </c:pt>
                <c:pt idx="3">
                  <c:v>201</c:v>
                </c:pt>
                <c:pt idx="4">
                  <c:v>285</c:v>
                </c:pt>
                <c:pt idx="5">
                  <c:v>1100</c:v>
                </c:pt>
                <c:pt idx="6">
                  <c:v>1196</c:v>
                </c:pt>
                <c:pt idx="7">
                  <c:v>493</c:v>
                </c:pt>
                <c:pt idx="8">
                  <c:v>381</c:v>
                </c:pt>
                <c:pt idx="9">
                  <c:v>120</c:v>
                </c:pt>
                <c:pt idx="10">
                  <c:v>115</c:v>
                </c:pt>
                <c:pt idx="11">
                  <c:v>24</c:v>
                </c:pt>
                <c:pt idx="12">
                  <c:v>148</c:v>
                </c:pt>
                <c:pt idx="13">
                  <c:v>82</c:v>
                </c:pt>
                <c:pt idx="14">
                  <c:v>68</c:v>
                </c:pt>
                <c:pt idx="15">
                  <c:v>36</c:v>
                </c:pt>
                <c:pt idx="16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46960488"/>
        <c:axId val="346963232"/>
      </c:barChart>
      <c:catAx>
        <c:axId val="3469604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46963232"/>
        <c:crosses val="autoZero"/>
        <c:auto val="1"/>
        <c:lblAlgn val="ctr"/>
        <c:lblOffset val="100"/>
        <c:noMultiLvlLbl val="0"/>
      </c:catAx>
      <c:valAx>
        <c:axId val="3469632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4696048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Feuil1!$C$1</c:f>
              <c:strCache>
                <c:ptCount val="1"/>
                <c:pt idx="0">
                  <c:v>Rel-16 CRs (BCF)</c:v>
                </c:pt>
              </c:strCache>
            </c:strRef>
          </c:tx>
          <c:invertIfNegative val="0"/>
          <c:cat>
            <c:strRef>
              <c:f>Feuil1!$A$8:$A$18</c:f>
              <c:strCache>
                <c:ptCount val="11"/>
                <c:pt idx="0">
                  <c:v>#82</c:v>
                </c:pt>
                <c:pt idx="1">
                  <c:v>#83</c:v>
                </c:pt>
                <c:pt idx="2">
                  <c:v>#84</c:v>
                </c:pt>
                <c:pt idx="3">
                  <c:v>#85</c:v>
                </c:pt>
                <c:pt idx="4">
                  <c:v>#86</c:v>
                </c:pt>
                <c:pt idx="5">
                  <c:v>#87</c:v>
                </c:pt>
                <c:pt idx="6">
                  <c:v>#88</c:v>
                </c:pt>
                <c:pt idx="7">
                  <c:v>#89</c:v>
                </c:pt>
                <c:pt idx="8">
                  <c:v>#90</c:v>
                </c:pt>
                <c:pt idx="9">
                  <c:v>#91</c:v>
                </c:pt>
                <c:pt idx="10">
                  <c:v>#92</c:v>
                </c:pt>
              </c:strCache>
            </c:strRef>
          </c:cat>
          <c:val>
            <c:numRef>
              <c:f>Feuil1!$C$8:$C$18</c:f>
              <c:numCache>
                <c:formatCode>General</c:formatCode>
                <c:ptCount val="11"/>
                <c:pt idx="0">
                  <c:v>22</c:v>
                </c:pt>
                <c:pt idx="1">
                  <c:v>75</c:v>
                </c:pt>
                <c:pt idx="2">
                  <c:v>403</c:v>
                </c:pt>
                <c:pt idx="3">
                  <c:v>523</c:v>
                </c:pt>
                <c:pt idx="4">
                  <c:v>844</c:v>
                </c:pt>
                <c:pt idx="5">
                  <c:v>763</c:v>
                </c:pt>
                <c:pt idx="6">
                  <c:v>1519</c:v>
                </c:pt>
                <c:pt idx="7">
                  <c:v>544</c:v>
                </c:pt>
                <c:pt idx="8">
                  <c:v>489</c:v>
                </c:pt>
                <c:pt idx="9">
                  <c:v>328</c:v>
                </c:pt>
                <c:pt idx="10">
                  <c:v>209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46962840"/>
        <c:axId val="346964016"/>
      </c:barChart>
      <c:catAx>
        <c:axId val="3469628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46964016"/>
        <c:crosses val="autoZero"/>
        <c:auto val="1"/>
        <c:lblAlgn val="ctr"/>
        <c:lblOffset val="100"/>
        <c:noMultiLvlLbl val="0"/>
      </c:catAx>
      <c:valAx>
        <c:axId val="3469640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4696284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Feuil1!$D$1</c:f>
              <c:strCache>
                <c:ptCount val="1"/>
                <c:pt idx="0">
                  <c:v>Rel-17 CRs (BCF)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invertIfNegative val="0"/>
          <c:cat>
            <c:strRef>
              <c:f>Feuil1!$A$15:$A$18</c:f>
              <c:strCache>
                <c:ptCount val="4"/>
                <c:pt idx="0">
                  <c:v>#89</c:v>
                </c:pt>
                <c:pt idx="1">
                  <c:v>#90</c:v>
                </c:pt>
                <c:pt idx="2">
                  <c:v>#91</c:v>
                </c:pt>
                <c:pt idx="3">
                  <c:v>#92</c:v>
                </c:pt>
              </c:strCache>
            </c:strRef>
          </c:cat>
          <c:val>
            <c:numRef>
              <c:f>Feuil1!$D$15:$D$18</c:f>
              <c:numCache>
                <c:formatCode>General</c:formatCode>
                <c:ptCount val="4"/>
                <c:pt idx="0">
                  <c:v>132</c:v>
                </c:pt>
                <c:pt idx="1">
                  <c:v>266</c:v>
                </c:pt>
                <c:pt idx="2">
                  <c:v>529</c:v>
                </c:pt>
                <c:pt idx="3">
                  <c:v>818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46963624"/>
        <c:axId val="346958136"/>
      </c:barChart>
      <c:catAx>
        <c:axId val="3469636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46958136"/>
        <c:crosses val="autoZero"/>
        <c:auto val="1"/>
        <c:lblAlgn val="ctr"/>
        <c:lblOffset val="100"/>
        <c:noMultiLvlLbl val="0"/>
      </c:catAx>
      <c:valAx>
        <c:axId val="3469581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46963624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3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590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641277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9512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SA#92e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E-Meeting– 15 - 21 June 2021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SP-210577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92e/Docs/CP-211330.zip" TargetMode="External"/><Relationship Id="rId3" Type="http://schemas.openxmlformats.org/officeDocument/2006/relationships/hyperlink" Target="https://www.3gpp.org/ftp/tsg_ct/TSG_CT/TSGC_92e/Docs/CP-211089.zip" TargetMode="External"/><Relationship Id="rId7" Type="http://schemas.openxmlformats.org/officeDocument/2006/relationships/hyperlink" Target="https://www.3gpp.org/ftp/tsg_ct/TSG_CT/TSGC_92e/Docs/CP-211329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2e/Docs/CP-211197.zip" TargetMode="External"/><Relationship Id="rId5" Type="http://schemas.openxmlformats.org/officeDocument/2006/relationships/hyperlink" Target="https://www.3gpp.org/ftp/tsg_ct/TSG_CT/TSGC_92e/Docs/CP-211193.zip" TargetMode="External"/><Relationship Id="rId4" Type="http://schemas.openxmlformats.org/officeDocument/2006/relationships/hyperlink" Target="https://www.3gpp.org/ftp/tsg_ct/TSG_CT/TSGC_92e/Docs/CP-211118.zip" TargetMode="External"/><Relationship Id="rId9" Type="http://schemas.openxmlformats.org/officeDocument/2006/relationships/hyperlink" Target="https://www.3gpp.org/ftp/tsg_ct/TSG_CT/TSGC_92e/Docs/CP-211331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2e/Docs/CP-211090.zip" TargetMode="External"/><Relationship Id="rId7" Type="http://schemas.openxmlformats.org/officeDocument/2006/relationships/hyperlink" Target="https://www.3gpp.org/ftp/tsg_ct/TSG_CT/TSGC_92e/Docs/CP-211113.zip" TargetMode="External"/><Relationship Id="rId2" Type="http://schemas.openxmlformats.org/officeDocument/2006/relationships/hyperlink" Target="https://www.3gpp.org/ftp/tsg_ct/TSG_CT/TSGC_92e/Docs/CP-211088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2e/Docs/CP-211109.zip" TargetMode="External"/><Relationship Id="rId5" Type="http://schemas.openxmlformats.org/officeDocument/2006/relationships/hyperlink" Target="https://www.3gpp.org/ftp/tsg_ct/TSG_CT/TSGC_92e/Docs/CP-211092.zip" TargetMode="External"/><Relationship Id="rId4" Type="http://schemas.openxmlformats.org/officeDocument/2006/relationships/hyperlink" Target="https://www.3gpp.org/ftp/tsg_ct/TSG_CT/TSGC_92e/Docs/CP-211091.zip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2e/Docs/CP-211164.zip" TargetMode="External"/><Relationship Id="rId7" Type="http://schemas.openxmlformats.org/officeDocument/2006/relationships/hyperlink" Target="https://www.3gpp.org/ftp/tsg_ct/TSG_CT/TSGC_92e/Docs/CP-211195.zip" TargetMode="External"/><Relationship Id="rId2" Type="http://schemas.openxmlformats.org/officeDocument/2006/relationships/hyperlink" Target="https://www.3gpp.org/ftp/tsg_ct/TSG_CT/TSGC_92e/Docs/CP-211115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2e/Docs/CP-211194.zip" TargetMode="External"/><Relationship Id="rId5" Type="http://schemas.openxmlformats.org/officeDocument/2006/relationships/hyperlink" Target="https://www.3gpp.org/ftp/tsg_ct/TSG_CT/TSGC_92e/Docs/CP-211192.zip" TargetMode="External"/><Relationship Id="rId4" Type="http://schemas.openxmlformats.org/officeDocument/2006/relationships/hyperlink" Target="https://www.3gpp.org/ftp/tsg_ct/TSG_CT/TSGC_92e/Docs/CP-211184.zip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2e/Docs/CP-211327.zip" TargetMode="External"/><Relationship Id="rId2" Type="http://schemas.openxmlformats.org/officeDocument/2006/relationships/hyperlink" Target="https://www.3gpp.org/ftp/tsg_ct/TSG_CT/TSGC_92e/Docs/CP-211196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2e/Docs/CP-211335.zip" TargetMode="External"/><Relationship Id="rId5" Type="http://schemas.openxmlformats.org/officeDocument/2006/relationships/hyperlink" Target="https://www.3gpp.org/ftp/tsg_ct/TSG_CT/TSGC_92e/Docs/CP-211333.zip" TargetMode="External"/><Relationship Id="rId4" Type="http://schemas.openxmlformats.org/officeDocument/2006/relationships/hyperlink" Target="https://www.3gpp.org/ftp/tsg_ct/TSG_CT/TSGC_92e/Docs/CP-211332.zip" TargetMode="Externa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2e/Docs/CP-211339.zip" TargetMode="External"/><Relationship Id="rId2" Type="http://schemas.openxmlformats.org/officeDocument/2006/relationships/hyperlink" Target="https://www.3gpp.org/ftp/tsg_ct/TSG_CT/TSGC_92e/Docs/CP-211338.zip" TargetMode="Externa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2e/Docs/CP-211122.zip" TargetMode="External"/><Relationship Id="rId2" Type="http://schemas.openxmlformats.org/officeDocument/2006/relationships/hyperlink" Target="https://www.3gpp.org/ftp/tsg_ct/TSG_CT/TSGC_92e/Docs/CP-211085.zip" TargetMode="Externa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ngppapp/CreateTdoc.aspx?mode=view&amp;contributionUid=C1-213612" TargetMode="External"/><Relationship Id="rId3" Type="http://schemas.openxmlformats.org/officeDocument/2006/relationships/hyperlink" Target="https://portal.3gpp.org/ngppapp/CreateTdoc.aspx?mode=view&amp;contributionUid=C1-213633" TargetMode="External"/><Relationship Id="rId7" Type="http://schemas.openxmlformats.org/officeDocument/2006/relationships/hyperlink" Target="https://portal.3gpp.org/ngppapp/CreateTdoc.aspx?mode=view&amp;contributionUid=C1-213611" TargetMode="External"/><Relationship Id="rId2" Type="http://schemas.openxmlformats.org/officeDocument/2006/relationships/hyperlink" Target="https://portal.3gpp.org/ngppapp/CreateTdoc.aspx?mode=view&amp;contributionUid=C1-21363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ngppapp/CreateTdoc.aspx?mode=view&amp;contributionUid=C1-213751" TargetMode="External"/><Relationship Id="rId5" Type="http://schemas.openxmlformats.org/officeDocument/2006/relationships/hyperlink" Target="https://portal.3gpp.org/ngppapp/CreateTdoc.aspx?mode=view&amp;contributionUid=C1-213750" TargetMode="External"/><Relationship Id="rId10" Type="http://schemas.openxmlformats.org/officeDocument/2006/relationships/hyperlink" Target="https://portal.3gpp.org/ngppapp/CreateTdoc.aspx?mode=view&amp;contributionUid=C1-213735" TargetMode="External"/><Relationship Id="rId4" Type="http://schemas.openxmlformats.org/officeDocument/2006/relationships/hyperlink" Target="https://portal.3gpp.org/ngppapp/CreateTdoc.aspx?mode=view&amp;contributionUid=C1-213635" TargetMode="External"/><Relationship Id="rId9" Type="http://schemas.openxmlformats.org/officeDocument/2006/relationships/hyperlink" Target="https://portal.3gpp.org/ngppapp/CreateTdoc.aspx?mode=view&amp;contributionUid=C1-212925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ngppapp/CreateTdoc.aspx?mode=view&amp;contributionUid=C1-213877" TargetMode="External"/><Relationship Id="rId3" Type="http://schemas.openxmlformats.org/officeDocument/2006/relationships/hyperlink" Target="https://portal.3gpp.org/ngppapp/CreateTdoc.aspx?mode=view&amp;contributionUid=C1-213016" TargetMode="External"/><Relationship Id="rId7" Type="http://schemas.openxmlformats.org/officeDocument/2006/relationships/hyperlink" Target="https://portal.3gpp.org/ngppapp/CreateTdoc.aspx?mode=view&amp;contributionUid=C1-213875" TargetMode="External"/><Relationship Id="rId2" Type="http://schemas.openxmlformats.org/officeDocument/2006/relationships/hyperlink" Target="https://portal.3gpp.org/ngppapp/CreateTdoc.aspx?mode=view&amp;contributionUid=C1-21244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ngppapp/CreateTdoc.aspx?mode=view&amp;contributionUid=C1-213854" TargetMode="External"/><Relationship Id="rId11" Type="http://schemas.openxmlformats.org/officeDocument/2006/relationships/hyperlink" Target="https://portal.3gpp.org/ngppapp/CreateTdoc.aspx?mode=view&amp;contributionUid=C1-213883" TargetMode="External"/><Relationship Id="rId5" Type="http://schemas.openxmlformats.org/officeDocument/2006/relationships/hyperlink" Target="https://portal.3gpp.org/ngppapp/CreateTdoc.aspx?mode=view&amp;contributionUid=C1-213772" TargetMode="External"/><Relationship Id="rId10" Type="http://schemas.openxmlformats.org/officeDocument/2006/relationships/hyperlink" Target="https://portal.3gpp.org/ngppapp/CreateTdoc.aspx?mode=view&amp;contributionUid=C1-213882" TargetMode="External"/><Relationship Id="rId4" Type="http://schemas.openxmlformats.org/officeDocument/2006/relationships/hyperlink" Target="https://portal.3gpp.org/ngppapp/CreateTdoc.aspx?mode=view&amp;contributionUid=C1-213027" TargetMode="External"/><Relationship Id="rId9" Type="http://schemas.openxmlformats.org/officeDocument/2006/relationships/hyperlink" Target="https://portal.3gpp.org/ngppapp/CreateTdoc.aspx?mode=view&amp;contributionUid=C1-213881" TargetMode="Externa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hyperlink" Target="http://portal.3gpp.org/desktopmodules/Specifications/SpecificationDetails.aspx?specificationId=3370" TargetMode="External"/><Relationship Id="rId13" Type="http://schemas.openxmlformats.org/officeDocument/2006/relationships/hyperlink" Target="https://portal.3gpp.org/ngppapp/CreateTdoc.aspx?mode=view&amp;contributionUid=C1-213773" TargetMode="External"/><Relationship Id="rId3" Type="http://schemas.openxmlformats.org/officeDocument/2006/relationships/hyperlink" Target="https://portal.3gpp.org/ngppapp/CreateTdoc.aspx?mode=view&amp;contributionUid=C1-213885" TargetMode="External"/><Relationship Id="rId7" Type="http://schemas.openxmlformats.org/officeDocument/2006/relationships/hyperlink" Target="https://portal.3gpp.org/ngppapp/CreateTdoc.aspx?mode=view&amp;contributionUid=C1-213918" TargetMode="External"/><Relationship Id="rId12" Type="http://schemas.openxmlformats.org/officeDocument/2006/relationships/hyperlink" Target="http://portal.3gpp.org/desktopmodules/Specifications/SpecificationDetails.aspx?specificationId=3607" TargetMode="External"/><Relationship Id="rId2" Type="http://schemas.openxmlformats.org/officeDocument/2006/relationships/hyperlink" Target="https://portal.3gpp.org/ngppapp/CreateTdoc.aspx?mode=view&amp;contributionUid=C1-21388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ortal.3gpp.org/desktopmodules/Specifications/SpecificationDetails.aspx?specificationId=789" TargetMode="External"/><Relationship Id="rId11" Type="http://schemas.openxmlformats.org/officeDocument/2006/relationships/hyperlink" Target="https://portal.3gpp.org/ngppapp/CreateTdoc.aspx?mode=view&amp;contributionUid=C1-213749" TargetMode="External"/><Relationship Id="rId5" Type="http://schemas.openxmlformats.org/officeDocument/2006/relationships/hyperlink" Target="https://portal.3gpp.org/ngppapp/CreateTdoc.aspx?mode=view&amp;contributionUid=C1-213902" TargetMode="External"/><Relationship Id="rId10" Type="http://schemas.openxmlformats.org/officeDocument/2006/relationships/hyperlink" Target="https://portal.3gpp.org/ngppapp/CreateTdoc.aspx?mode=view&amp;contributionUid=C1-213748" TargetMode="External"/><Relationship Id="rId4" Type="http://schemas.openxmlformats.org/officeDocument/2006/relationships/hyperlink" Target="https://portal.3gpp.org/ngppapp/CreateTdoc.aspx?mode=view&amp;contributionUid=C1-213886" TargetMode="External"/><Relationship Id="rId9" Type="http://schemas.openxmlformats.org/officeDocument/2006/relationships/hyperlink" Target="https://portal.3gpp.org/ngppapp/CreateTdoc.aspx?mode=view&amp;contributionUid=C1-213929" TargetMode="External"/><Relationship Id="rId14" Type="http://schemas.openxmlformats.org/officeDocument/2006/relationships/hyperlink" Target="https://portal.3gpp.org/ngppapp/CreateTdoc.aspx?mode=view&amp;contributionUid=C1-213776" TargetMode="Externa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ngppapp/CreateTdoc.aspx?mode=view&amp;contributionUid=C1-213607" TargetMode="External"/><Relationship Id="rId13" Type="http://schemas.openxmlformats.org/officeDocument/2006/relationships/hyperlink" Target="https://portal.3gpp.org/ngppapp/CreateTdoc.aspx?mode=view&amp;contributionUid=C1-213806" TargetMode="External"/><Relationship Id="rId3" Type="http://schemas.openxmlformats.org/officeDocument/2006/relationships/hyperlink" Target="http://portal.3gpp.org/desktopmodules/Specifications/SpecificationDetails.aspx?specificationId=3607" TargetMode="External"/><Relationship Id="rId7" Type="http://schemas.openxmlformats.org/officeDocument/2006/relationships/hyperlink" Target="https://portal.3gpp.org/ngppapp/CreateTdoc.aspx?mode=view&amp;contributionUid=C1-213606" TargetMode="External"/><Relationship Id="rId12" Type="http://schemas.openxmlformats.org/officeDocument/2006/relationships/hyperlink" Target="http://portal.3gpp.org/desktopmodules/Specifications/SpecificationDetails.aspx?specificationId=1072" TargetMode="External"/><Relationship Id="rId2" Type="http://schemas.openxmlformats.org/officeDocument/2006/relationships/hyperlink" Target="https://portal.3gpp.org/ngppapp/CreateTdoc.aspx?mode=view&amp;contributionUid=C1-213778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ortal.3gpp.org/desktopmodules/Specifications/SpecificationDetails.aspx?specificationId=3370" TargetMode="External"/><Relationship Id="rId11" Type="http://schemas.openxmlformats.org/officeDocument/2006/relationships/hyperlink" Target="https://portal.3gpp.org/ngppapp/CreateTdoc.aspx?mode=view&amp;contributionUid=C1-213805" TargetMode="External"/><Relationship Id="rId5" Type="http://schemas.openxmlformats.org/officeDocument/2006/relationships/hyperlink" Target="https://portal.3gpp.org/ngppapp/CreateTdoc.aspx?mode=view&amp;contributionUid=C1-213813" TargetMode="External"/><Relationship Id="rId10" Type="http://schemas.openxmlformats.org/officeDocument/2006/relationships/hyperlink" Target="https://portal.3gpp.org/ngppapp/CreateTdoc.aspx?mode=view&amp;contributionUid=C1-213660" TargetMode="External"/><Relationship Id="rId4" Type="http://schemas.openxmlformats.org/officeDocument/2006/relationships/hyperlink" Target="https://portal.3gpp.org/ngppapp/CreateTdoc.aspx?mode=view&amp;contributionUid=C1-213791" TargetMode="External"/><Relationship Id="rId9" Type="http://schemas.openxmlformats.org/officeDocument/2006/relationships/hyperlink" Target="https://portal.3gpp.org/ngppapp/CreateTdoc.aspx?mode=view&amp;contributionUid=C1-213657" TargetMode="External"/><Relationship Id="rId14" Type="http://schemas.openxmlformats.org/officeDocument/2006/relationships/hyperlink" Target="https://portal.3gpp.org/ngppapp/CreateTdoc.aspx?mode=view&amp;contributionUid=C1-213809" TargetMode="Externa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ngppapp/CreateTdoc.aspx?mode=view&amp;contributionUid=C1-213744" TargetMode="External"/><Relationship Id="rId13" Type="http://schemas.openxmlformats.org/officeDocument/2006/relationships/hyperlink" Target="http://portal.3gpp.org/desktopmodules/Specifications/SpecificationDetails.aspx?specificationId=3371" TargetMode="External"/><Relationship Id="rId3" Type="http://schemas.openxmlformats.org/officeDocument/2006/relationships/hyperlink" Target="http://portal.3gpp.org/desktopmodules/Specifications/SpecificationDetails.aspx?specificationId=1072" TargetMode="External"/><Relationship Id="rId7" Type="http://schemas.openxmlformats.org/officeDocument/2006/relationships/hyperlink" Target="https://portal.3gpp.org/ngppapp/CreateTdoc.aspx?mode=view&amp;contributionUid=C1-213958" TargetMode="External"/><Relationship Id="rId12" Type="http://schemas.openxmlformats.org/officeDocument/2006/relationships/hyperlink" Target="https://portal.3gpp.org/ngppapp/CreateTdoc.aspx?mode=view&amp;contributionUid=C1-213738" TargetMode="External"/><Relationship Id="rId2" Type="http://schemas.openxmlformats.org/officeDocument/2006/relationships/hyperlink" Target="https://portal.3gpp.org/ngppapp/CreateTdoc.aspx?mode=view&amp;contributionUid=C1-213847" TargetMode="External"/><Relationship Id="rId16" Type="http://schemas.openxmlformats.org/officeDocument/2006/relationships/hyperlink" Target="https://portal.3gpp.org/ngppapp/CreateTdoc.aspx?mode=view&amp;contributionUid=C1-21385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ortal.3gpp.org/desktopmodules/Specifications/SpecificationDetails.aspx?specificationId=3370" TargetMode="External"/><Relationship Id="rId11" Type="http://schemas.openxmlformats.org/officeDocument/2006/relationships/hyperlink" Target="https://portal.3gpp.org/ngppapp/CreateTdoc.aspx?mode=view&amp;contributionUid=C1-213737" TargetMode="External"/><Relationship Id="rId5" Type="http://schemas.openxmlformats.org/officeDocument/2006/relationships/hyperlink" Target="https://portal.3gpp.org/ngppapp/CreateTdoc.aspx?mode=view&amp;contributionUid=C1-213957" TargetMode="External"/><Relationship Id="rId15" Type="http://schemas.openxmlformats.org/officeDocument/2006/relationships/hyperlink" Target="http://portal.3gpp.org/desktopmodules/Specifications/SpecificationDetails.aspx?specificationId=1049" TargetMode="External"/><Relationship Id="rId10" Type="http://schemas.openxmlformats.org/officeDocument/2006/relationships/hyperlink" Target="https://portal.3gpp.org/ngppapp/CreateTdoc.aspx?mode=view&amp;contributionUid=C1-213745" TargetMode="External"/><Relationship Id="rId4" Type="http://schemas.openxmlformats.org/officeDocument/2006/relationships/hyperlink" Target="https://portal.3gpp.org/ngppapp/CreateTdoc.aspx?mode=view&amp;contributionUid=C1-213956" TargetMode="External"/><Relationship Id="rId9" Type="http://schemas.openxmlformats.org/officeDocument/2006/relationships/hyperlink" Target="http://portal.3gpp.org/desktopmodules/Specifications/SpecificationDetails.aspx?specificationId=789" TargetMode="External"/><Relationship Id="rId14" Type="http://schemas.openxmlformats.org/officeDocument/2006/relationships/hyperlink" Target="https://portal.3gpp.org/ngppapp/CreateTdoc.aspx?mode=view&amp;contributionUid=C1-213740" TargetMode="Externa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://portal.3gpp.org/desktopmodules/Specifications/SpecificationDetails.aspx?specificationId=1055" TargetMode="External"/><Relationship Id="rId2" Type="http://schemas.openxmlformats.org/officeDocument/2006/relationships/hyperlink" Target="https://portal.3gpp.org/ngppapp/CreateTdoc.aspx?mode=view&amp;contributionUid=C1-213638" TargetMode="Externa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mailto:songyue@chinamobile.com" TargetMode="External"/><Relationship Id="rId7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mailto:heiko.kruse@idemia.com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CT Status Report </a:t>
            </a:r>
            <a:br>
              <a:rPr lang="en-US" altLang="en-US" dirty="0"/>
            </a:br>
            <a:r>
              <a:rPr lang="en-US" altLang="en-US" dirty="0"/>
              <a:t>to TSG SA#92e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Mr 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 Chairman, Orange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 WG Statistics: Approved CRs by WG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25267" y="2064046"/>
            <a:ext cx="5257800" cy="3848446"/>
          </a:xfrm>
        </p:spPr>
        <p:txBody>
          <a:bodyPr/>
          <a:lstStyle/>
          <a:p>
            <a:r>
              <a:rPr lang="en-US" dirty="0"/>
              <a:t>CT1 CRs for approval</a:t>
            </a:r>
          </a:p>
          <a:p>
            <a:pPr lvl="1"/>
            <a:r>
              <a:rPr lang="en-US" dirty="0"/>
              <a:t>378</a:t>
            </a:r>
          </a:p>
          <a:p>
            <a:r>
              <a:rPr lang="en-US" dirty="0"/>
              <a:t>CT3 CRs for approval</a:t>
            </a:r>
          </a:p>
          <a:p>
            <a:pPr lvl="1"/>
            <a:r>
              <a:rPr lang="en-US" dirty="0"/>
              <a:t>444</a:t>
            </a:r>
          </a:p>
          <a:p>
            <a:r>
              <a:rPr lang="en-US" dirty="0"/>
              <a:t>CT4 CRs for approval</a:t>
            </a:r>
          </a:p>
          <a:p>
            <a:pPr lvl="1"/>
            <a:r>
              <a:rPr lang="en-US" dirty="0"/>
              <a:t>462</a:t>
            </a:r>
          </a:p>
          <a:p>
            <a:r>
              <a:rPr lang="en-US" dirty="0"/>
              <a:t>CT6 CRs for approval</a:t>
            </a:r>
          </a:p>
          <a:p>
            <a:pPr lvl="1"/>
            <a:r>
              <a:rPr lang="en-US" dirty="0"/>
              <a:t>23</a:t>
            </a:r>
          </a:p>
          <a:p>
            <a:pPr lvl="1"/>
            <a:endParaRPr lang="en-US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graphicFrame>
        <p:nvGraphicFramePr>
          <p:cNvPr id="4" name="Graphique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6082087"/>
              </p:ext>
            </p:extLst>
          </p:nvPr>
        </p:nvGraphicFramePr>
        <p:xfrm>
          <a:off x="5883067" y="1690688"/>
          <a:ext cx="5725163" cy="45861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90427460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Release Status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24951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Rel-8 – Rel-14 Status (Cat </a:t>
            </a:r>
            <a:r>
              <a:rPr lang="en-US" b="1" dirty="0"/>
              <a:t>F</a:t>
            </a:r>
            <a:r>
              <a:rPr lang="en-US" dirty="0"/>
              <a:t> </a:t>
            </a:r>
            <a:r>
              <a:rPr lang="en-US" dirty="0" err="1"/>
              <a:t>CRc</a:t>
            </a:r>
            <a:r>
              <a:rPr lang="en-US" dirty="0"/>
              <a:t>)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xmlns="" id="{96D7E759-A89E-4B10-A642-2A01D8844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34697" cy="4351338"/>
          </a:xfrm>
        </p:spPr>
        <p:txBody>
          <a:bodyPr/>
          <a:lstStyle/>
          <a:p>
            <a:r>
              <a:rPr lang="en-US" dirty="0"/>
              <a:t>Approved Rel-8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1</a:t>
            </a:r>
          </a:p>
          <a:p>
            <a:r>
              <a:rPr lang="en-US" dirty="0"/>
              <a:t>Approved Rel-10 CRs</a:t>
            </a:r>
          </a:p>
          <a:p>
            <a:pPr lvl="1"/>
            <a:r>
              <a:rPr lang="en-US" altLang="fr-FR" dirty="0"/>
              <a:t>0</a:t>
            </a:r>
          </a:p>
          <a:p>
            <a:pPr lvl="1"/>
            <a:endParaRPr lang="en-US" dirty="0"/>
          </a:p>
          <a:p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xmlns="" id="{B30D9B5A-48F0-4E08-959B-CC20750F50DB}"/>
              </a:ext>
            </a:extLst>
          </p:cNvPr>
          <p:cNvSpPr txBox="1">
            <a:spLocks/>
          </p:cNvSpPr>
          <p:nvPr/>
        </p:nvSpPr>
        <p:spPr bwMode="auto">
          <a:xfrm>
            <a:off x="6414468" y="182562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Approved Rel-11 CRs</a:t>
            </a:r>
          </a:p>
          <a:p>
            <a:pPr lvl="1"/>
            <a:r>
              <a:rPr lang="en-US" altLang="fr-FR" dirty="0"/>
              <a:t>0</a:t>
            </a:r>
          </a:p>
          <a:p>
            <a:r>
              <a:rPr lang="en-US" dirty="0"/>
              <a:t>Approved Rel-12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Rel-13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Rel-14 CRs</a:t>
            </a:r>
          </a:p>
          <a:p>
            <a:pPr lvl="1"/>
            <a:r>
              <a:rPr lang="en-US" dirty="0"/>
              <a:t>5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CRs (Category F)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are less than in last plenary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25 (36 at CT#91e)</a:t>
            </a: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0" indent="0">
              <a:buNone/>
            </a:pP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dirty="0"/>
          </a:p>
        </p:txBody>
      </p:sp>
      <p:graphicFrame>
        <p:nvGraphicFramePr>
          <p:cNvPr id="4" name="Graphique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7626654"/>
              </p:ext>
            </p:extLst>
          </p:nvPr>
        </p:nvGraphicFramePr>
        <p:xfrm>
          <a:off x="6096000" y="2997200"/>
          <a:ext cx="4572000" cy="3314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49986213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Rel-16 CRs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are less than in last plenary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209(328)</a:t>
            </a: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graphicFrame>
        <p:nvGraphicFramePr>
          <p:cNvPr id="4" name="Graphique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5426975"/>
              </p:ext>
            </p:extLst>
          </p:nvPr>
        </p:nvGraphicFramePr>
        <p:xfrm>
          <a:off x="6096000" y="3068664"/>
          <a:ext cx="4969790" cy="32432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Rel-17 CRs (Category B/C/F/D)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818 (529 in previous TSG)</a:t>
            </a:r>
          </a:p>
          <a:p>
            <a:r>
              <a:rPr lang="en-US" dirty="0">
                <a:latin typeface="Arial "/>
              </a:rPr>
              <a:t>Approved New SID/WID</a:t>
            </a:r>
          </a:p>
          <a:p>
            <a:pPr lvl="1"/>
            <a:r>
              <a:rPr lang="en-US" dirty="0">
                <a:latin typeface="Arial "/>
              </a:rPr>
              <a:t>8 new SID and 11 new WIDs (see Annex)</a:t>
            </a:r>
          </a:p>
          <a:p>
            <a:r>
              <a:rPr lang="en-US" dirty="0">
                <a:latin typeface="Arial "/>
              </a:rPr>
              <a:t>New Specification numbers allocated</a:t>
            </a:r>
          </a:p>
          <a:p>
            <a:pPr lvl="1"/>
            <a:r>
              <a:rPr lang="en-US" dirty="0">
                <a:latin typeface="Arial "/>
              </a:rPr>
              <a:t>10</a:t>
            </a:r>
          </a:p>
          <a:p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dirty="0">
                <a:latin typeface="Arial "/>
              </a:rPr>
              <a:t>2 TSs/TRs sent for information, </a:t>
            </a:r>
          </a:p>
          <a:p>
            <a:pPr lvl="1"/>
            <a:r>
              <a:rPr lang="en-US" dirty="0">
                <a:latin typeface="Arial "/>
              </a:rPr>
              <a:t>2 TRs sent for approval </a:t>
            </a:r>
          </a:p>
          <a:p>
            <a:pPr lvl="1"/>
            <a:r>
              <a:rPr lang="en-US" dirty="0">
                <a:latin typeface="Arial "/>
              </a:rPr>
              <a:t>0 TSs sent for approval (see Annex)</a:t>
            </a:r>
          </a:p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graphicFrame>
        <p:nvGraphicFramePr>
          <p:cNvPr id="5" name="Graphique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70493327"/>
              </p:ext>
            </p:extLst>
          </p:nvPr>
        </p:nvGraphicFramePr>
        <p:xfrm>
          <a:off x="7620000" y="1690688"/>
          <a:ext cx="4530671" cy="27573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7515534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Information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889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-Release </a:t>
            </a:r>
            <a:r>
              <a:rPr lang="en-US" altLang="fr-FR" dirty="0" err="1" smtClean="0"/>
              <a:t>workplan</a:t>
            </a:r>
            <a:r>
              <a:rPr lang="en-US" altLang="fr-FR" dirty="0" smtClean="0"/>
              <a:t>/</a:t>
            </a:r>
            <a:r>
              <a:rPr lang="en-US" altLang="fr-FR" dirty="0" err="1" smtClean="0"/>
              <a:t>timeplan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86828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Rel-17 timeplan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smtClean="0"/>
              <a:t>Taking into account the latest WP at TSG#92 and:</a:t>
            </a:r>
          </a:p>
          <a:p>
            <a:pPr lvl="1"/>
            <a:r>
              <a:rPr lang="fr-FR" sz="2000" smtClean="0"/>
              <a:t>The 9-month gap between stage 2 freeze and stage 3 freeze</a:t>
            </a:r>
          </a:p>
          <a:p>
            <a:pPr lvl="1"/>
            <a:r>
              <a:rPr lang="fr-FR" sz="2000" smtClean="0"/>
              <a:t>+ 3-month gap is required for code freeze</a:t>
            </a:r>
          </a:p>
          <a:p>
            <a:pPr lvl="1"/>
            <a:r>
              <a:rPr lang="fr-FR" sz="2000" smtClean="0"/>
              <a:t>CT is not only dependent on SA2 but also SA3, SA5, SA6, SA4</a:t>
            </a:r>
          </a:p>
          <a:p>
            <a:r>
              <a:rPr lang="fr-FR" sz="2400" smtClean="0"/>
              <a:t>The Release 17 would be completed</a:t>
            </a:r>
          </a:p>
          <a:p>
            <a:pPr lvl="1"/>
            <a:r>
              <a:rPr lang="fr-FR" sz="2000" smtClean="0"/>
              <a:t>in June, September or even December 22</a:t>
            </a:r>
          </a:p>
          <a:p>
            <a:pPr lvl="1"/>
            <a:r>
              <a:rPr lang="fr-FR" sz="2000" smtClean="0"/>
              <a:t>For a stage 3 freezing date still planned in March 22</a:t>
            </a:r>
          </a:p>
          <a:p>
            <a:r>
              <a:rPr lang="fr-FR" sz="2400" smtClean="0"/>
              <a:t>Any SA delay could impact the CT work completion date</a:t>
            </a:r>
          </a:p>
          <a:p>
            <a:r>
              <a:rPr lang="fr-FR" sz="2400" smtClean="0"/>
              <a:t>Obviously, CT will absorb part of the delay</a:t>
            </a:r>
          </a:p>
          <a:p>
            <a:r>
              <a:rPr lang="fr-FR" sz="2400" smtClean="0"/>
              <a:t>But Workplan is not only an SA WG topic and should not be seen per WG</a:t>
            </a:r>
            <a:endParaRPr lang="fr-FR" sz="2400" dirty="0" smtClean="0"/>
          </a:p>
        </p:txBody>
      </p:sp>
    </p:spTree>
    <p:extLst>
      <p:ext uri="{BB962C8B-B14F-4D97-AF65-F5344CB8AC3E}">
        <p14:creationId xmlns:p14="http://schemas.microsoft.com/office/powerpoint/2010/main" val="201362415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Rel-18 workshop and </a:t>
            </a:r>
            <a:r>
              <a:rPr lang="fr-FR" dirty="0" err="1" smtClean="0"/>
              <a:t>timeplan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Overall</a:t>
            </a:r>
            <a:r>
              <a:rPr lang="fr-FR" dirty="0" smtClean="0"/>
              <a:t> </a:t>
            </a:r>
            <a:r>
              <a:rPr lang="fr-FR" dirty="0" err="1" smtClean="0"/>
              <a:t>organization</a:t>
            </a:r>
            <a:r>
              <a:rPr lang="fr-FR" dirty="0" smtClean="0"/>
              <a:t> till TSG#94</a:t>
            </a:r>
            <a:endParaRPr lang="en-US" dirty="0" smtClean="0"/>
          </a:p>
          <a:p>
            <a:pPr lvl="1"/>
            <a:r>
              <a:rPr lang="en-US" dirty="0" smtClean="0"/>
              <a:t>No specific workshop for CT</a:t>
            </a:r>
          </a:p>
          <a:p>
            <a:pPr lvl="1"/>
            <a:r>
              <a:rPr lang="en-US" dirty="0" smtClean="0"/>
              <a:t>CT to participate to the joint session with SA and RAN to fix timeline and content of R18 </a:t>
            </a:r>
          </a:p>
          <a:p>
            <a:r>
              <a:rPr lang="fr-FR" dirty="0" smtClean="0"/>
              <a:t>Inputs </a:t>
            </a:r>
            <a:r>
              <a:rPr lang="fr-FR" dirty="0" err="1" smtClean="0"/>
              <a:t>from</a:t>
            </a:r>
            <a:r>
              <a:rPr lang="fr-FR" dirty="0" smtClean="0"/>
              <a:t> CT</a:t>
            </a:r>
          </a:p>
          <a:p>
            <a:pPr lvl="1"/>
            <a:r>
              <a:rPr lang="fr-FR" dirty="0" smtClean="0"/>
              <a:t>Hard </a:t>
            </a:r>
            <a:r>
              <a:rPr lang="fr-FR" dirty="0" err="1" smtClean="0"/>
              <a:t>recommendation</a:t>
            </a:r>
            <a:r>
              <a:rPr lang="fr-FR" dirty="0" smtClean="0"/>
              <a:t> for 9-month gap </a:t>
            </a:r>
            <a:r>
              <a:rPr lang="fr-FR" dirty="0" err="1" smtClean="0"/>
              <a:t>between</a:t>
            </a:r>
            <a:r>
              <a:rPr lang="fr-FR" dirty="0" smtClean="0"/>
              <a:t> stage 2 </a:t>
            </a:r>
            <a:r>
              <a:rPr lang="fr-FR" dirty="0" err="1" smtClean="0"/>
              <a:t>freeze</a:t>
            </a:r>
            <a:r>
              <a:rPr lang="fr-FR" dirty="0" smtClean="0"/>
              <a:t> and Stage 3 </a:t>
            </a:r>
            <a:r>
              <a:rPr lang="fr-FR" dirty="0" err="1" smtClean="0"/>
              <a:t>completion</a:t>
            </a:r>
            <a:endParaRPr lang="fr-FR" dirty="0" smtClean="0"/>
          </a:p>
          <a:p>
            <a:pPr lvl="1"/>
            <a:r>
              <a:rPr lang="fr-FR" dirty="0" smtClean="0"/>
              <a:t>Delay in the (real) </a:t>
            </a:r>
            <a:r>
              <a:rPr lang="fr-FR" dirty="0" err="1" smtClean="0"/>
              <a:t>completion</a:t>
            </a:r>
            <a:r>
              <a:rPr lang="fr-FR" dirty="0" smtClean="0"/>
              <a:t> of Rel-17 stage 2 </a:t>
            </a:r>
            <a:r>
              <a:rPr lang="fr-FR" dirty="0" err="1" smtClean="0"/>
              <a:t>will</a:t>
            </a:r>
            <a:r>
              <a:rPr lang="fr-FR" dirty="0" smtClean="0"/>
              <a:t> impact the Rel-18 </a:t>
            </a:r>
            <a:r>
              <a:rPr lang="fr-FR" dirty="0" err="1" smtClean="0"/>
              <a:t>work</a:t>
            </a:r>
            <a:r>
              <a:rPr lang="fr-FR" dirty="0" smtClean="0"/>
              <a:t> planning in CT</a:t>
            </a:r>
          </a:p>
          <a:p>
            <a:pPr lvl="1"/>
            <a:r>
              <a:rPr lang="fr-FR" dirty="0" smtClean="0"/>
              <a:t>SA </a:t>
            </a:r>
            <a:r>
              <a:rPr lang="fr-FR" dirty="0" err="1" smtClean="0"/>
              <a:t>could</a:t>
            </a:r>
            <a:r>
              <a:rPr lang="fr-FR" dirty="0" smtClean="0"/>
              <a:t> </a:t>
            </a:r>
            <a:r>
              <a:rPr lang="fr-FR" dirty="0" err="1" smtClean="0"/>
              <a:t>identify</a:t>
            </a:r>
            <a:r>
              <a:rPr lang="fr-FR" dirty="0" smtClean="0"/>
              <a:t> stage 2 </a:t>
            </a:r>
            <a:r>
              <a:rPr lang="fr-FR" dirty="0" err="1" smtClean="0"/>
              <a:t>work</a:t>
            </a:r>
            <a:r>
              <a:rPr lang="fr-FR" dirty="0" smtClean="0"/>
              <a:t> </a:t>
            </a:r>
            <a:r>
              <a:rPr lang="fr-FR" dirty="0" err="1" smtClean="0"/>
              <a:t>that</a:t>
            </a:r>
            <a:r>
              <a:rPr lang="fr-FR" dirty="0" smtClean="0"/>
              <a:t> </a:t>
            </a:r>
            <a:r>
              <a:rPr lang="fr-FR" dirty="0" err="1" smtClean="0"/>
              <a:t>can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managed</a:t>
            </a:r>
            <a:r>
              <a:rPr lang="fr-FR" dirty="0" smtClean="0"/>
              <a:t> by CT </a:t>
            </a:r>
            <a:r>
              <a:rPr lang="fr-FR" dirty="0" err="1" smtClean="0"/>
              <a:t>before</a:t>
            </a:r>
            <a:r>
              <a:rPr lang="fr-FR" dirty="0" smtClean="0"/>
              <a:t> or </a:t>
            </a:r>
            <a:r>
              <a:rPr lang="fr-FR" dirty="0" err="1" smtClean="0"/>
              <a:t>during</a:t>
            </a:r>
            <a:r>
              <a:rPr lang="fr-FR" dirty="0" smtClean="0"/>
              <a:t> the final stage of the </a:t>
            </a:r>
            <a:r>
              <a:rPr lang="fr-FR" dirty="0" err="1" smtClean="0"/>
              <a:t>prioritization</a:t>
            </a:r>
            <a:r>
              <a:rPr lang="fr-FR" dirty="0" smtClean="0"/>
              <a:t> </a:t>
            </a:r>
            <a:r>
              <a:rPr lang="fr-FR" dirty="0" err="1" smtClean="0"/>
              <a:t>process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1208223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CT Officials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60016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- Meeting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56680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Meeting format for 2021 Q3/Q4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 </a:t>
            </a:r>
            <a:r>
              <a:rPr lang="en-US" dirty="0"/>
              <a:t>WG meetings </a:t>
            </a:r>
            <a:r>
              <a:rPr lang="en-US" dirty="0" smtClean="0"/>
              <a:t>planned </a:t>
            </a:r>
            <a:r>
              <a:rPr lang="en-US" dirty="0"/>
              <a:t>as </a:t>
            </a:r>
            <a:r>
              <a:rPr lang="en-US" dirty="0" smtClean="0"/>
              <a:t>e-meetings till </a:t>
            </a:r>
            <a:r>
              <a:rPr lang="en-US" dirty="0"/>
              <a:t>December </a:t>
            </a:r>
          </a:p>
          <a:p>
            <a:r>
              <a:rPr lang="en-US" dirty="0" smtClean="0"/>
              <a:t>December </a:t>
            </a:r>
            <a:r>
              <a:rPr lang="en-US" dirty="0"/>
              <a:t>plenary still </a:t>
            </a:r>
            <a:r>
              <a:rPr lang="en-US" dirty="0" smtClean="0"/>
              <a:t>open </a:t>
            </a:r>
            <a:r>
              <a:rPr lang="en-US" dirty="0"/>
              <a:t>but </a:t>
            </a:r>
            <a:r>
              <a:rPr lang="en-US" dirty="0" smtClean="0"/>
              <a:t>decision taken soon </a:t>
            </a:r>
          </a:p>
          <a:p>
            <a:endParaRPr lang="en-US" dirty="0" smtClean="0"/>
          </a:p>
          <a:p>
            <a:r>
              <a:rPr lang="en-US" dirty="0" smtClean="0"/>
              <a:t>PCG working on </a:t>
            </a:r>
            <a:r>
              <a:rPr lang="en-US" dirty="0"/>
              <a:t>guidance </a:t>
            </a:r>
            <a:r>
              <a:rPr lang="en-US" dirty="0" smtClean="0"/>
              <a:t>on the feasibility of f2f </a:t>
            </a:r>
            <a:r>
              <a:rPr lang="en-US" dirty="0"/>
              <a:t>meetings </a:t>
            </a:r>
            <a:r>
              <a:rPr lang="en-US" dirty="0" smtClean="0"/>
              <a:t>before the end of the pandemic</a:t>
            </a:r>
            <a:endParaRPr lang="en-US" dirty="0"/>
          </a:p>
          <a:p>
            <a:pPr lvl="1"/>
            <a:r>
              <a:rPr lang="en-US" dirty="0" smtClean="0"/>
              <a:t>Completion date: PCG#47-e (October)</a:t>
            </a:r>
            <a:endParaRPr lang="en-US" dirty="0"/>
          </a:p>
          <a:p>
            <a:endParaRPr lang="fr-FR" dirty="0"/>
          </a:p>
          <a:p>
            <a:r>
              <a:rPr lang="en-US" dirty="0" smtClean="0"/>
              <a:t>Reminder: delegates </a:t>
            </a:r>
            <a:r>
              <a:rPr lang="en-US" dirty="0"/>
              <a:t>participating in both the actual e-meetings and discussions in-between meetings need </a:t>
            </a:r>
            <a:r>
              <a:rPr lang="en-US" dirty="0" smtClean="0"/>
              <a:t>time </a:t>
            </a:r>
            <a:r>
              <a:rPr lang="en-US" dirty="0"/>
              <a:t>to be able to comfortably and accurately consolidate the results of their work</a:t>
            </a:r>
            <a:endParaRPr lang="fr-FR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2015554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- Backward Incompatible changes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80458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/>
          </p:nvPr>
        </p:nvGraphicFramePr>
        <p:xfrm>
          <a:off x="209550" y="2282825"/>
          <a:ext cx="11742738" cy="2726085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C1-213917</a:t>
                      </a:r>
                      <a:endParaRPr lang="fr-FR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Addition of ATSSS Rule ID and individual rule modification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Ericsson, Nokia, Nokia Shanghai Bell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24.193 (Rel-16)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RAN5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7724826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- </a:t>
            </a:r>
            <a:r>
              <a:rPr lang="en-US" altLang="fr-FR" dirty="0" err="1" smtClean="0"/>
              <a:t>ToR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5719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TSG </a:t>
            </a:r>
            <a:r>
              <a:rPr lang="fr-FR" dirty="0" err="1" smtClean="0"/>
              <a:t>Terms</a:t>
            </a:r>
            <a:r>
              <a:rPr lang="fr-FR" dirty="0" smtClean="0"/>
              <a:t> of Reference (</a:t>
            </a:r>
            <a:r>
              <a:rPr lang="fr-FR" dirty="0" err="1" smtClean="0"/>
              <a:t>ToR</a:t>
            </a:r>
            <a:r>
              <a:rPr lang="fr-FR" dirty="0" smtClean="0"/>
              <a:t>) 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CT chair </a:t>
            </a:r>
            <a:r>
              <a:rPr lang="fr-FR" dirty="0" err="1" smtClean="0"/>
              <a:t>will</a:t>
            </a:r>
            <a:r>
              <a:rPr lang="fr-FR" dirty="0" smtClean="0"/>
              <a:t> </a:t>
            </a:r>
            <a:r>
              <a:rPr lang="fr-FR" dirty="0" err="1" smtClean="0"/>
              <a:t>provide</a:t>
            </a:r>
            <a:r>
              <a:rPr lang="fr-FR" dirty="0" smtClean="0"/>
              <a:t> SA and RAN chairs </a:t>
            </a:r>
            <a:r>
              <a:rPr lang="fr-FR" dirty="0" err="1" smtClean="0"/>
              <a:t>with</a:t>
            </a:r>
            <a:r>
              <a:rPr lang="fr-FR" dirty="0" smtClean="0"/>
              <a:t> a TSG </a:t>
            </a:r>
            <a:r>
              <a:rPr lang="fr-FR" dirty="0" err="1" smtClean="0"/>
              <a:t>ToR</a:t>
            </a:r>
            <a:r>
              <a:rPr lang="fr-FR" dirty="0" smtClean="0"/>
              <a:t> </a:t>
            </a:r>
            <a:r>
              <a:rPr lang="fr-FR" dirty="0" err="1" smtClean="0"/>
              <a:t>template</a:t>
            </a:r>
            <a:endParaRPr lang="fr-FR" dirty="0" smtClean="0"/>
          </a:p>
          <a:p>
            <a:endParaRPr lang="fr-FR" dirty="0" smtClean="0"/>
          </a:p>
          <a:p>
            <a:r>
              <a:rPr lang="fr-FR" dirty="0" err="1" smtClean="0"/>
              <a:t>Targets</a:t>
            </a:r>
            <a:r>
              <a:rPr lang="fr-FR" dirty="0" smtClean="0"/>
              <a:t>:</a:t>
            </a:r>
          </a:p>
          <a:p>
            <a:pPr lvl="1"/>
            <a:r>
              <a:rPr lang="fr-FR" dirty="0" smtClean="0"/>
              <a:t>TSG </a:t>
            </a:r>
            <a:r>
              <a:rPr lang="fr-FR" dirty="0" err="1" smtClean="0"/>
              <a:t>ToR</a:t>
            </a:r>
            <a:r>
              <a:rPr lang="fr-FR" dirty="0" smtClean="0"/>
              <a:t> to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discussed</a:t>
            </a:r>
            <a:r>
              <a:rPr lang="fr-FR" dirty="0" smtClean="0"/>
              <a:t> at TSG#93-e (</a:t>
            </a:r>
            <a:r>
              <a:rPr lang="fr-FR" dirty="0" err="1" smtClean="0"/>
              <a:t>September</a:t>
            </a:r>
            <a:r>
              <a:rPr lang="fr-FR" dirty="0" smtClean="0"/>
              <a:t>)</a:t>
            </a:r>
          </a:p>
          <a:p>
            <a:pPr lvl="1"/>
            <a:r>
              <a:rPr lang="fr-FR" dirty="0" smtClean="0"/>
              <a:t>TSG </a:t>
            </a:r>
            <a:r>
              <a:rPr lang="fr-FR" dirty="0" err="1" smtClean="0"/>
              <a:t>ToR</a:t>
            </a:r>
            <a:r>
              <a:rPr lang="fr-FR" dirty="0" smtClean="0"/>
              <a:t> </a:t>
            </a:r>
            <a:r>
              <a:rPr lang="fr-FR" dirty="0" err="1" smtClean="0"/>
              <a:t>approved</a:t>
            </a:r>
            <a:r>
              <a:rPr lang="fr-FR" dirty="0" smtClean="0"/>
              <a:t> at PCG#47-e (</a:t>
            </a:r>
            <a:r>
              <a:rPr lang="fr-FR" dirty="0" err="1" smtClean="0"/>
              <a:t>October</a:t>
            </a:r>
            <a:r>
              <a:rPr lang="fr-FR" dirty="0" smtClean="0"/>
              <a:t>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2440151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Action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7463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- </a:t>
            </a:r>
            <a:r>
              <a:rPr lang="fr-FR" dirty="0" err="1" smtClean="0"/>
              <a:t>Oauth</a:t>
            </a:r>
            <a:r>
              <a:rPr lang="fr-FR" dirty="0" smtClean="0"/>
              <a:t> </a:t>
            </a:r>
            <a:r>
              <a:rPr lang="fr-FR" dirty="0"/>
              <a:t>2.0 </a:t>
            </a:r>
            <a:r>
              <a:rPr lang="fr-FR" dirty="0" err="1"/>
              <a:t>Misalignment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42451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Oauth</a:t>
            </a:r>
            <a:r>
              <a:rPr lang="fr-FR" dirty="0" smtClean="0"/>
              <a:t> 2.0 </a:t>
            </a:r>
            <a:r>
              <a:rPr lang="fr-FR" dirty="0" err="1" smtClean="0"/>
              <a:t>Misalignment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LS SP-210574</a:t>
            </a:r>
          </a:p>
          <a:p>
            <a:r>
              <a:rPr lang="en-GB" dirty="0" smtClean="0"/>
              <a:t>Action:</a:t>
            </a:r>
          </a:p>
          <a:p>
            <a:pPr lvl="1"/>
            <a:r>
              <a:rPr lang="en-GB" dirty="0" smtClean="0"/>
              <a:t>SA3 </a:t>
            </a:r>
            <a:r>
              <a:rPr lang="en-GB" dirty="0"/>
              <a:t>to prioritize the resolution of the OAuth2 misalignments between the SA3 and CT4 specifications in Q3 </a:t>
            </a:r>
            <a:r>
              <a:rPr lang="en-GB" dirty="0" smtClean="0"/>
              <a:t>2021</a:t>
            </a:r>
          </a:p>
          <a:p>
            <a:endParaRPr lang="en-GB" dirty="0" smtClean="0"/>
          </a:p>
          <a:p>
            <a:r>
              <a:rPr lang="en-GB" dirty="0" smtClean="0"/>
              <a:t>CT chair comment: </a:t>
            </a:r>
            <a:r>
              <a:rPr lang="en-GB" dirty="0"/>
              <a:t>Illustration of the issues due to </a:t>
            </a:r>
            <a:endParaRPr lang="en-GB" dirty="0" smtClean="0"/>
          </a:p>
          <a:p>
            <a:pPr lvl="1"/>
            <a:r>
              <a:rPr lang="en-GB" dirty="0"/>
              <a:t>S</a:t>
            </a:r>
            <a:r>
              <a:rPr lang="en-GB" dirty="0" smtClean="0"/>
              <a:t>tage 2 and stage 3 out of sync</a:t>
            </a:r>
          </a:p>
          <a:p>
            <a:pPr lvl="1"/>
            <a:r>
              <a:rPr lang="en-GB" dirty="0" smtClean="0"/>
              <a:t>Stage 2 completed at the same time or even after stage 3</a:t>
            </a:r>
          </a:p>
          <a:p>
            <a:pPr lvl="1"/>
            <a:r>
              <a:rPr lang="en-GB" dirty="0" smtClean="0"/>
              <a:t>Stage 3 feedback not taken into account by stage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137827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- </a:t>
            </a:r>
            <a:r>
              <a:rPr lang="fr-FR" dirty="0" err="1" smtClean="0"/>
              <a:t>OpenAPI</a:t>
            </a:r>
            <a:r>
              <a:rPr lang="fr-FR" dirty="0" smtClean="0"/>
              <a:t> </a:t>
            </a:r>
            <a:r>
              <a:rPr lang="fr-FR" dirty="0" err="1" smtClean="0"/>
              <a:t>specification</a:t>
            </a:r>
            <a:r>
              <a:rPr lang="fr-FR" dirty="0" smtClean="0"/>
              <a:t> files handling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8009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xmlns="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lionel.morand@orange.com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xmlns="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Atle Monrad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atle.monrad@interdigital.com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xmlns="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</a:t>
            </a:r>
            <a:r>
              <a:rPr lang="fr-FR" altLang="en-US" sz="1800" dirty="0" err="1" smtClean="0"/>
              <a:t>ChenHo</a:t>
            </a:r>
            <a:r>
              <a:rPr lang="fr-FR" altLang="en-US" sz="1800" dirty="0" smtClean="0"/>
              <a:t> 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chin.chenho@oppo.com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xmlns="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aiming@catt.cn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xmlns="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3" name="Image 1">
            <a:extLst>
              <a:ext uri="{FF2B5EF4-FFF2-40B4-BE49-F238E27FC236}">
                <a16:creationId xmlns:a16="http://schemas.microsoft.com/office/drawing/2014/main" xmlns="" id="{9BA7EDF1-FE72-453D-B550-25B4E59C31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xmlns="" id="{BA921E3B-6168-40D3-9BC4-8F6BD0597C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26" name="Picture 1" descr="image001">
            <a:extLst>
              <a:ext uri="{FF2B5EF4-FFF2-40B4-BE49-F238E27FC236}">
                <a16:creationId xmlns:a16="http://schemas.microsoft.com/office/drawing/2014/main" xmlns="" id="{BF9140A6-97EC-42A6-993E-7210FD2DD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299" y="2040765"/>
            <a:ext cx="1247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age 4">
            <a:extLst>
              <a:ext uri="{FF2B5EF4-FFF2-40B4-BE49-F238E27FC236}">
                <a16:creationId xmlns:a16="http://schemas.microsoft.com/office/drawing/2014/main" xmlns="" id="{E0881617-E934-47AB-9E54-F9E0B599FE0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9551" y="3442596"/>
            <a:ext cx="908383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727515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OpenAPI Task Force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dirty="0" err="1" smtClean="0"/>
              <a:t>Need</a:t>
            </a:r>
            <a:r>
              <a:rPr lang="fr-FR" sz="2400" dirty="0" smtClean="0"/>
              <a:t> for </a:t>
            </a:r>
            <a:r>
              <a:rPr lang="fr-FR" sz="2400" dirty="0" err="1" smtClean="0"/>
              <a:t>common</a:t>
            </a:r>
            <a:r>
              <a:rPr lang="fr-FR" sz="2400" dirty="0" smtClean="0"/>
              <a:t> </a:t>
            </a:r>
            <a:r>
              <a:rPr lang="fr-FR" sz="2400" dirty="0" err="1" smtClean="0"/>
              <a:t>principles</a:t>
            </a:r>
            <a:r>
              <a:rPr lang="fr-FR" sz="2400" dirty="0" smtClean="0"/>
              <a:t> for the design and handling of </a:t>
            </a:r>
            <a:r>
              <a:rPr lang="fr-FR" sz="2400" dirty="0" err="1" smtClean="0"/>
              <a:t>OpenAPI</a:t>
            </a:r>
            <a:r>
              <a:rPr lang="fr-FR" sz="2400" dirty="0" smtClean="0"/>
              <a:t> </a:t>
            </a:r>
            <a:r>
              <a:rPr lang="fr-FR" sz="2400" dirty="0" err="1" smtClean="0"/>
              <a:t>specifications</a:t>
            </a:r>
            <a:r>
              <a:rPr lang="fr-FR" sz="2400" dirty="0" smtClean="0"/>
              <a:t> in 3GPP</a:t>
            </a:r>
          </a:p>
          <a:p>
            <a:r>
              <a:rPr lang="en-US" sz="2400" dirty="0" smtClean="0"/>
              <a:t>As agreed at TSG#91, a Task Force is created:</a:t>
            </a:r>
          </a:p>
          <a:p>
            <a:pPr lvl="1"/>
            <a:r>
              <a:rPr lang="en-US" sz="2000" dirty="0" smtClean="0"/>
              <a:t>Gathering:</a:t>
            </a:r>
          </a:p>
          <a:p>
            <a:pPr lvl="2"/>
            <a:r>
              <a:rPr lang="en-US" sz="1600" dirty="0" smtClean="0"/>
              <a:t>experts from the CT/SA WGs developing </a:t>
            </a:r>
            <a:r>
              <a:rPr lang="en-US" sz="1600" dirty="0" err="1" smtClean="0"/>
              <a:t>OpenAPI</a:t>
            </a:r>
            <a:r>
              <a:rPr lang="en-US" sz="1600" dirty="0" smtClean="0"/>
              <a:t> specifications and using 3GPP Forge for the storage of files</a:t>
            </a:r>
          </a:p>
          <a:p>
            <a:pPr lvl="2"/>
            <a:r>
              <a:rPr lang="en-US" sz="1600" dirty="0" smtClean="0"/>
              <a:t>MCC and ETSI IT people in charge of the development and maintenance of the 3GPP Forge</a:t>
            </a:r>
          </a:p>
          <a:p>
            <a:pPr lvl="1"/>
            <a:r>
              <a:rPr lang="en-US" sz="2000" dirty="0" smtClean="0"/>
              <a:t>In order to:</a:t>
            </a:r>
          </a:p>
          <a:p>
            <a:pPr lvl="2"/>
            <a:r>
              <a:rPr lang="en-US" sz="1600" dirty="0" smtClean="0"/>
              <a:t>Review the existing guidelines and practices used in different groups</a:t>
            </a:r>
          </a:p>
          <a:p>
            <a:pPr lvl="2"/>
            <a:r>
              <a:rPr lang="en-US" sz="1600" dirty="0" smtClean="0"/>
              <a:t>check what really needs to be common to all the 3GPP groups and what could be left specific </a:t>
            </a:r>
          </a:p>
          <a:p>
            <a:pPr lvl="2"/>
            <a:r>
              <a:rPr lang="en-US" sz="1600" dirty="0" smtClean="0"/>
              <a:t>decide in which 3GPP specification(s) these guidelines should be documented</a:t>
            </a:r>
          </a:p>
          <a:p>
            <a:r>
              <a:rPr lang="fr-FR" sz="2400" dirty="0" smtClean="0"/>
              <a:t>Initial </a:t>
            </a:r>
            <a:r>
              <a:rPr lang="fr-FR" sz="2400" dirty="0" err="1" smtClean="0"/>
              <a:t>target</a:t>
            </a:r>
            <a:r>
              <a:rPr lang="fr-FR" sz="2400" dirty="0" smtClean="0"/>
              <a:t>: first output for TSG#92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7143651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</a:t>
            </a:r>
            <a:r>
              <a:rPr lang="en-US" dirty="0" smtClean="0"/>
              <a:t>riority </a:t>
            </a:r>
            <a:r>
              <a:rPr lang="en-US" dirty="0"/>
              <a:t>list of key </a:t>
            </a:r>
            <a:r>
              <a:rPr lang="en-US" dirty="0" smtClean="0"/>
              <a:t>issues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numCol="2"/>
          <a:lstStyle/>
          <a:p>
            <a:pPr lvl="0"/>
            <a:r>
              <a:rPr lang="en-US" sz="1400" dirty="0" smtClean="0"/>
              <a:t>KI#1: Storage of 3GPP </a:t>
            </a:r>
            <a:r>
              <a:rPr lang="en-US" sz="1400" dirty="0" err="1" smtClean="0"/>
              <a:t>OpenAPI</a:t>
            </a:r>
            <a:r>
              <a:rPr lang="en-US" sz="1400" dirty="0" smtClean="0"/>
              <a:t> specification files in 3GPP Forge </a:t>
            </a:r>
          </a:p>
          <a:p>
            <a:pPr lvl="1"/>
            <a:r>
              <a:rPr lang="en-US" sz="1200" dirty="0" smtClean="0"/>
              <a:t>How to manage the </a:t>
            </a:r>
            <a:r>
              <a:rPr lang="en-US" sz="1200" dirty="0" err="1" smtClean="0"/>
              <a:t>OpenAPI</a:t>
            </a:r>
            <a:r>
              <a:rPr lang="en-US" sz="1200" dirty="0" smtClean="0"/>
              <a:t> specification files from CT and SA WGs using 3GPP Forge (repositories, branching, tagging, merging, permissions, etc.)?</a:t>
            </a:r>
          </a:p>
          <a:p>
            <a:pPr lvl="1"/>
            <a:r>
              <a:rPr lang="en-US" sz="1200" dirty="0" smtClean="0"/>
              <a:t>The main idea should be to have a consistent handling of the </a:t>
            </a:r>
            <a:r>
              <a:rPr lang="en-US" sz="1200" dirty="0" err="1" smtClean="0"/>
              <a:t>OpenAPI</a:t>
            </a:r>
            <a:r>
              <a:rPr lang="en-US" sz="1200" dirty="0" smtClean="0"/>
              <a:t> specification files across 3GPP WGs</a:t>
            </a:r>
          </a:p>
          <a:p>
            <a:pPr lvl="1"/>
            <a:r>
              <a:rPr lang="en-US" sz="1200" dirty="0" smtClean="0"/>
              <a:t>This can also be valid for the handling of file formats other than YAML files (</a:t>
            </a:r>
            <a:r>
              <a:rPr lang="en-US" sz="1200" dirty="0" err="1" smtClean="0"/>
              <a:t>json</a:t>
            </a:r>
            <a:r>
              <a:rPr lang="en-US" sz="1200" dirty="0" smtClean="0"/>
              <a:t>, asn.1, </a:t>
            </a:r>
            <a:r>
              <a:rPr lang="en-US" sz="1200" dirty="0" err="1" smtClean="0"/>
              <a:t>xsd</a:t>
            </a:r>
            <a:r>
              <a:rPr lang="en-US" sz="1200" dirty="0" smtClean="0"/>
              <a:t>, etc.)</a:t>
            </a:r>
          </a:p>
          <a:p>
            <a:pPr lvl="0"/>
            <a:r>
              <a:rPr lang="en-US" sz="1400" dirty="0" smtClean="0"/>
              <a:t>KI#2: Expand application of the 3GPP Forge in the handling of CR </a:t>
            </a:r>
          </a:p>
          <a:p>
            <a:pPr lvl="1"/>
            <a:r>
              <a:rPr lang="en-US" sz="1200" dirty="0" smtClean="0"/>
              <a:t>Evaluate the use of 3GPP Forge when drafting/submitting to WG a CR correcting a file stored in 3GPP Forge.</a:t>
            </a:r>
          </a:p>
          <a:p>
            <a:pPr lvl="1"/>
            <a:r>
              <a:rPr lang="en-US" sz="1200" dirty="0" smtClean="0"/>
              <a:t>A CR process is proposed by SA3-LI in S3i210016.</a:t>
            </a:r>
          </a:p>
          <a:p>
            <a:pPr lvl="1"/>
            <a:r>
              <a:rPr lang="en-US" sz="1200" dirty="0" smtClean="0"/>
              <a:t>Evaluation of the move of the source code to FORGE (CRs with links, merging done in FORGE not in Word, etc.)</a:t>
            </a:r>
          </a:p>
          <a:p>
            <a:pPr lvl="0"/>
            <a:r>
              <a:rPr lang="en-US" sz="1400" dirty="0" smtClean="0"/>
              <a:t>KI#3: Reference to other </a:t>
            </a:r>
            <a:r>
              <a:rPr lang="en-US" sz="1400" dirty="0" err="1" smtClean="0"/>
              <a:t>OpenAPI</a:t>
            </a:r>
            <a:r>
              <a:rPr lang="en-US" sz="1400" dirty="0" smtClean="0"/>
              <a:t> specifications </a:t>
            </a:r>
          </a:p>
          <a:p>
            <a:pPr lvl="1"/>
            <a:r>
              <a:rPr lang="en-US" sz="1200" dirty="0" smtClean="0"/>
              <a:t>How to reference other </a:t>
            </a:r>
            <a:r>
              <a:rPr lang="en-US" sz="1200" dirty="0" err="1" smtClean="0"/>
              <a:t>OpenAPI</a:t>
            </a:r>
            <a:r>
              <a:rPr lang="en-US" sz="1200" dirty="0" smtClean="0"/>
              <a:t> specifications defined by 3GPP and external organizations?</a:t>
            </a:r>
          </a:p>
          <a:p>
            <a:pPr lvl="1"/>
            <a:r>
              <a:rPr lang="en-US" sz="1200" dirty="0" smtClean="0"/>
              <a:t>The proposed solution should ensure that a move of the </a:t>
            </a:r>
            <a:r>
              <a:rPr lang="en-US" sz="1200" dirty="0" err="1" smtClean="0"/>
              <a:t>OpenAPI</a:t>
            </a:r>
            <a:r>
              <a:rPr lang="en-US" sz="1200" dirty="0" smtClean="0"/>
              <a:t> specification files from one repository to another does not impact specifications referring these files.</a:t>
            </a:r>
          </a:p>
          <a:p>
            <a:pPr lvl="0"/>
            <a:r>
              <a:rPr lang="en-US" sz="1400" dirty="0" smtClean="0"/>
              <a:t>KI#4: </a:t>
            </a:r>
            <a:r>
              <a:rPr lang="en-US" sz="1400" dirty="0" err="1" smtClean="0"/>
              <a:t>OpenAPI</a:t>
            </a:r>
            <a:r>
              <a:rPr lang="en-US" sz="1400" dirty="0" smtClean="0"/>
              <a:t> specification validation </a:t>
            </a:r>
          </a:p>
          <a:p>
            <a:pPr lvl="1"/>
            <a:r>
              <a:rPr lang="en-US" sz="1200" dirty="0" smtClean="0"/>
              <a:t>Tools for automated syntax and drafting rule checks</a:t>
            </a:r>
          </a:p>
          <a:p>
            <a:pPr lvl="1"/>
            <a:r>
              <a:rPr lang="en-US" sz="1200" dirty="0" smtClean="0"/>
              <a:t>Which tools to use to ensure that the </a:t>
            </a:r>
            <a:r>
              <a:rPr lang="en-US" sz="1200" dirty="0" err="1" smtClean="0"/>
              <a:t>OpenAPI</a:t>
            </a:r>
            <a:r>
              <a:rPr lang="en-US" sz="1200" dirty="0" smtClean="0"/>
              <a:t> specifications contained in our TS and stored in Forge are correct</a:t>
            </a:r>
          </a:p>
          <a:p>
            <a:pPr lvl="0"/>
            <a:r>
              <a:rPr lang="en-US" sz="1400" dirty="0" smtClean="0"/>
              <a:t>KI#5: 3GPP Common API Versioning Mechanism </a:t>
            </a:r>
          </a:p>
          <a:p>
            <a:pPr lvl="1"/>
            <a:r>
              <a:rPr lang="en-US" sz="1200" dirty="0" smtClean="0"/>
              <a:t>Could we adopt the version control mechanism based on </a:t>
            </a:r>
            <a:r>
              <a:rPr lang="en-US" sz="1200" dirty="0" err="1" smtClean="0"/>
              <a:t>SemVer</a:t>
            </a:r>
            <a:r>
              <a:rPr lang="en-US" sz="1200" dirty="0" smtClean="0"/>
              <a:t> defined in TS 29.501 for all the </a:t>
            </a:r>
            <a:r>
              <a:rPr lang="en-US" sz="1200" dirty="0" err="1" smtClean="0"/>
              <a:t>OpenAPI</a:t>
            </a:r>
            <a:r>
              <a:rPr lang="en-US" sz="1200" dirty="0" smtClean="0"/>
              <a:t> specifications defined by 3GPP?</a:t>
            </a:r>
          </a:p>
          <a:p>
            <a:pPr lvl="1"/>
            <a:r>
              <a:rPr lang="en-US" sz="1200" dirty="0" smtClean="0"/>
              <a:t>Useful to handle Backwards-Compatible vs Non Backwards-Compatible changes and indicate if the specification is still under development or stable. </a:t>
            </a:r>
          </a:p>
          <a:p>
            <a:pPr lvl="0"/>
            <a:r>
              <a:rPr lang="en-US" sz="1400" dirty="0" smtClean="0"/>
              <a:t>KI#6: Common principles and conventions </a:t>
            </a:r>
          </a:p>
          <a:p>
            <a:pPr lvl="1"/>
            <a:r>
              <a:rPr lang="en-US" sz="1200" dirty="0" smtClean="0"/>
              <a:t>Identify the set of common guidelines that should be followed by all the WG defining </a:t>
            </a:r>
            <a:r>
              <a:rPr lang="en-US" sz="1200" dirty="0" err="1" smtClean="0"/>
              <a:t>OpenAPI</a:t>
            </a:r>
            <a:r>
              <a:rPr lang="en-US" sz="1200" dirty="0" smtClean="0"/>
              <a:t> specifications</a:t>
            </a:r>
          </a:p>
          <a:p>
            <a:pPr lvl="1"/>
            <a:r>
              <a:rPr lang="en-US" sz="1200" dirty="0" smtClean="0"/>
              <a:t>This can cover convention for file naming, IE naming, use of HTTP PATCH requests or HATEOAS, etc.</a:t>
            </a:r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671443509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Status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Huge</a:t>
            </a:r>
            <a:r>
              <a:rPr lang="fr-FR" dirty="0" smtClean="0"/>
              <a:t> </a:t>
            </a:r>
            <a:r>
              <a:rPr lang="fr-FR" dirty="0" err="1" smtClean="0"/>
              <a:t>success</a:t>
            </a:r>
            <a:r>
              <a:rPr lang="fr-FR" dirty="0" smtClean="0"/>
              <a:t> in the </a:t>
            </a:r>
            <a:r>
              <a:rPr lang="fr-FR" dirty="0" err="1" smtClean="0"/>
              <a:t>membership</a:t>
            </a:r>
            <a:r>
              <a:rPr lang="fr-FR" dirty="0" smtClean="0"/>
              <a:t>…</a:t>
            </a:r>
          </a:p>
          <a:p>
            <a:r>
              <a:rPr lang="fr-FR" dirty="0" smtClean="0"/>
              <a:t>… for a VERY LOW </a:t>
            </a:r>
            <a:r>
              <a:rPr lang="fr-FR" dirty="0" err="1" smtClean="0"/>
              <a:t>actvity</a:t>
            </a:r>
            <a:r>
              <a:rPr lang="fr-FR" dirty="0" smtClean="0"/>
              <a:t> on the mailing </a:t>
            </a:r>
            <a:r>
              <a:rPr lang="fr-FR" dirty="0" err="1" smtClean="0"/>
              <a:t>list</a:t>
            </a:r>
            <a:endParaRPr lang="fr-FR" dirty="0" smtClean="0"/>
          </a:p>
          <a:p>
            <a:endParaRPr lang="fr-FR" dirty="0"/>
          </a:p>
          <a:p>
            <a:r>
              <a:rPr lang="fr-FR" dirty="0" err="1" smtClean="0"/>
              <a:t>Let's</a:t>
            </a:r>
            <a:r>
              <a:rPr lang="fr-FR" dirty="0" smtClean="0"/>
              <a:t> </a:t>
            </a:r>
            <a:r>
              <a:rPr lang="fr-FR" dirty="0" err="1" smtClean="0"/>
              <a:t>hope</a:t>
            </a:r>
            <a:r>
              <a:rPr lang="fr-FR" dirty="0" smtClean="0"/>
              <a:t> </a:t>
            </a:r>
            <a:r>
              <a:rPr lang="fr-FR" dirty="0" err="1" smtClean="0"/>
              <a:t>that</a:t>
            </a:r>
            <a:r>
              <a:rPr lang="fr-FR" dirty="0" smtClean="0"/>
              <a:t> the </a:t>
            </a:r>
            <a:r>
              <a:rPr lang="fr-FR" dirty="0" err="1" smtClean="0"/>
              <a:t>summer</a:t>
            </a:r>
            <a:r>
              <a:rPr lang="fr-FR" dirty="0" smtClean="0"/>
              <a:t> </a:t>
            </a:r>
            <a:r>
              <a:rPr lang="fr-FR" dirty="0" err="1" smtClean="0"/>
              <a:t>will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more </a:t>
            </a:r>
            <a:r>
              <a:rPr lang="fr-FR" dirty="0" err="1" smtClean="0"/>
              <a:t>fruitful</a:t>
            </a:r>
            <a:endParaRPr lang="fr-FR" dirty="0" smtClean="0"/>
          </a:p>
          <a:p>
            <a:endParaRPr lang="fr-FR" dirty="0" smtClean="0"/>
          </a:p>
          <a:p>
            <a:r>
              <a:rPr lang="fr-FR" dirty="0" smtClean="0"/>
              <a:t>New </a:t>
            </a:r>
            <a:r>
              <a:rPr lang="fr-FR" dirty="0" err="1" smtClean="0"/>
              <a:t>target</a:t>
            </a:r>
            <a:endParaRPr lang="fr-FR" dirty="0" smtClean="0"/>
          </a:p>
          <a:p>
            <a:pPr lvl="1"/>
            <a:r>
              <a:rPr lang="fr-FR" dirty="0"/>
              <a:t>Hard deadline set to </a:t>
            </a:r>
            <a:r>
              <a:rPr lang="fr-FR" b="1" dirty="0">
                <a:solidFill>
                  <a:srgbClr val="FF0000"/>
                </a:solidFill>
              </a:rPr>
              <a:t>TSG#93</a:t>
            </a:r>
          </a:p>
          <a:p>
            <a:pPr lvl="1"/>
            <a:r>
              <a:rPr lang="fr-FR" dirty="0"/>
              <a:t>If no </a:t>
            </a:r>
            <a:r>
              <a:rPr lang="fr-FR" dirty="0" err="1"/>
              <a:t>further</a:t>
            </a:r>
            <a:r>
              <a:rPr lang="fr-FR" dirty="0"/>
              <a:t> discussion, </a:t>
            </a:r>
            <a:r>
              <a:rPr lang="fr-FR" dirty="0" err="1"/>
              <a:t>strong</a:t>
            </a:r>
            <a:r>
              <a:rPr lang="fr-FR" dirty="0"/>
              <a:t> guidance </a:t>
            </a:r>
            <a:r>
              <a:rPr lang="fr-FR" dirty="0" err="1"/>
              <a:t>will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provided</a:t>
            </a:r>
            <a:r>
              <a:rPr lang="fr-FR" dirty="0"/>
              <a:t> by </a:t>
            </a:r>
            <a:r>
              <a:rPr lang="fr-FR" b="1" dirty="0">
                <a:solidFill>
                  <a:srgbClr val="FF0000"/>
                </a:solidFill>
              </a:rPr>
              <a:t>the CT chair</a:t>
            </a:r>
          </a:p>
          <a:p>
            <a:pPr lvl="1"/>
            <a:endParaRPr lang="fr-FR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337483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- TSG coordination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67039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TSG e-meeting </a:t>
            </a:r>
            <a:r>
              <a:rPr lang="fr-FR" dirty="0" err="1" smtClean="0"/>
              <a:t>schedule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CT and SA </a:t>
            </a:r>
            <a:r>
              <a:rPr lang="fr-FR" dirty="0" err="1" smtClean="0"/>
              <a:t>should</a:t>
            </a:r>
            <a:r>
              <a:rPr lang="fr-FR" dirty="0" smtClean="0"/>
              <a:t> </a:t>
            </a:r>
            <a:r>
              <a:rPr lang="fr-FR" dirty="0" err="1" smtClean="0"/>
              <a:t>avoid</a:t>
            </a:r>
            <a:r>
              <a:rPr lang="fr-FR" dirty="0" smtClean="0"/>
              <a:t> to </a:t>
            </a:r>
            <a:r>
              <a:rPr lang="fr-FR" dirty="0" err="1" smtClean="0"/>
              <a:t>conference</a:t>
            </a:r>
            <a:r>
              <a:rPr lang="fr-FR" dirty="0" smtClean="0"/>
              <a:t> call the </a:t>
            </a:r>
            <a:r>
              <a:rPr lang="fr-FR" dirty="0" err="1" smtClean="0"/>
              <a:t>same</a:t>
            </a:r>
            <a:r>
              <a:rPr lang="fr-FR" dirty="0" smtClean="0"/>
              <a:t> </a:t>
            </a:r>
            <a:r>
              <a:rPr lang="fr-FR" dirty="0" err="1" smtClean="0"/>
              <a:t>day</a:t>
            </a:r>
            <a:r>
              <a:rPr lang="fr-FR" dirty="0" smtClean="0"/>
              <a:t> on the </a:t>
            </a:r>
            <a:r>
              <a:rPr lang="fr-FR" dirty="0" err="1" smtClean="0"/>
              <a:t>same</a:t>
            </a:r>
            <a:r>
              <a:rPr lang="fr-FR" dirty="0" smtClean="0"/>
              <a:t> time slot</a:t>
            </a:r>
          </a:p>
          <a:p>
            <a:r>
              <a:rPr lang="fr-FR" dirty="0" err="1" smtClean="0"/>
              <a:t>Example</a:t>
            </a:r>
            <a:r>
              <a:rPr lang="fr-FR" dirty="0" smtClean="0"/>
              <a:t> of </a:t>
            </a:r>
            <a:r>
              <a:rPr lang="fr-FR" dirty="0" err="1" smtClean="0"/>
              <a:t>improvement</a:t>
            </a:r>
            <a:r>
              <a:rPr lang="fr-FR" dirty="0" smtClean="0"/>
              <a:t>:</a:t>
            </a:r>
          </a:p>
          <a:p>
            <a:pPr lvl="1"/>
            <a:r>
              <a:rPr lang="fr-FR" dirty="0" smtClean="0"/>
              <a:t>TSG#93</a:t>
            </a:r>
          </a:p>
          <a:p>
            <a:pPr lvl="2"/>
            <a:r>
              <a:rPr lang="fr-FR" dirty="0" smtClean="0"/>
              <a:t>CT: 1300-1500 UTC</a:t>
            </a:r>
          </a:p>
          <a:p>
            <a:pPr lvl="2"/>
            <a:r>
              <a:rPr lang="fr-FR" dirty="0" smtClean="0"/>
              <a:t>SA: 1400-1600 UTC </a:t>
            </a:r>
            <a:r>
              <a:rPr lang="fr-FR" dirty="0" err="1" smtClean="0"/>
              <a:t>with</a:t>
            </a:r>
            <a:r>
              <a:rPr lang="fr-FR" dirty="0" smtClean="0"/>
              <a:t> no Rel-18 discussion </a:t>
            </a:r>
            <a:r>
              <a:rPr lang="fr-FR" dirty="0" err="1" smtClean="0"/>
              <a:t>before</a:t>
            </a:r>
            <a:r>
              <a:rPr lang="fr-FR" dirty="0" smtClean="0"/>
              <a:t> 1500 UTC</a:t>
            </a:r>
          </a:p>
          <a:p>
            <a:pPr lvl="1"/>
            <a:r>
              <a:rPr lang="fr-FR" dirty="0" smtClean="0"/>
              <a:t>TSG#94 (if e-meeting)</a:t>
            </a:r>
          </a:p>
          <a:p>
            <a:pPr lvl="2"/>
            <a:r>
              <a:rPr lang="fr-FR" dirty="0"/>
              <a:t>CT: </a:t>
            </a:r>
            <a:r>
              <a:rPr lang="fr-FR" dirty="0" smtClean="0"/>
              <a:t>1400-1600 </a:t>
            </a:r>
            <a:r>
              <a:rPr lang="fr-FR" dirty="0"/>
              <a:t>UTC</a:t>
            </a:r>
          </a:p>
          <a:p>
            <a:pPr lvl="2"/>
            <a:r>
              <a:rPr lang="fr-FR" dirty="0"/>
              <a:t>SA: </a:t>
            </a:r>
            <a:r>
              <a:rPr lang="fr-FR" dirty="0" smtClean="0"/>
              <a:t>1300-1500 </a:t>
            </a:r>
            <a:r>
              <a:rPr lang="fr-FR" dirty="0"/>
              <a:t>UTC </a:t>
            </a:r>
          </a:p>
          <a:p>
            <a:r>
              <a:rPr lang="fr-FR" dirty="0" smtClean="0"/>
              <a:t>Action point to CT chair and SA chair for coordination</a:t>
            </a:r>
          </a:p>
          <a:p>
            <a:pPr lvl="1"/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4001361347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Acknowledgement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948862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Acknowledgement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ja-JP" dirty="0" smtClean="0"/>
              <a:t>Thanks to CT vice chairs, CT WG chairs and vice chairs and rapporteurs for excellent coordination before and during CT. Special thanks to MCC for excellent meeting support.</a:t>
            </a:r>
          </a:p>
          <a:p>
            <a:endParaRPr lang="en-GB" altLang="ja-JP" dirty="0" smtClean="0"/>
          </a:p>
          <a:p>
            <a:r>
              <a:rPr lang="en-GB" altLang="ja-JP" dirty="0" smtClean="0"/>
              <a:t>Thanks to the delegates in CT WGs and CT for achieving all deadlines as promised and delivering an enormous amount of CRs and input papers.</a:t>
            </a:r>
          </a:p>
          <a:p>
            <a:endParaRPr lang="en-GB" altLang="ja-JP" dirty="0"/>
          </a:p>
          <a:p>
            <a:r>
              <a:rPr lang="en-GB" altLang="ja-JP" dirty="0" smtClean="0"/>
              <a:t>Thanks to Georg and Wanshi for the excellent TSG coordination 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25597760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approved  Study/Work Items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6469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approved  Study/Work Items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xmlns="" id="{DFCBC042-D0BD-4089-80D3-E86F7CCBAB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5885342"/>
              </p:ext>
            </p:extLst>
          </p:nvPr>
        </p:nvGraphicFramePr>
        <p:xfrm>
          <a:off x="224631" y="1808222"/>
          <a:ext cx="11742738" cy="4532892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CP-211089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Support of different slices over different Non 3GPP access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CP-211118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Mission Critical Services over 5GS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CP-211193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enhancement of 5G PCC related services in Rel-17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CP-211197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Rel-17 Enhancements of 3GPP Northbound Interfaces and Application Layer APIs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CP-211329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the architectural enhancements for 5G multicast-broadcast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29.532 (CT4)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4289227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CP-211330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Application Layer Support for </a:t>
                      </a:r>
                      <a:r>
                        <a:rPr lang="en-GB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Uncrewed</a:t>
                      </a: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Aerial Systems (UAS)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24.257 (CT1)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29.257 (CT3)</a:t>
                      </a:r>
                    </a:p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0484889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CP-211331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enhanced Service Enabler Architecture Layer for Verticals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29.549 (CT1)</a:t>
                      </a:r>
                    </a:p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35296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5888838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15647A-2F1E-4372-BEAE-EB0FA8308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3F93CF-48CD-405F-BC49-3AA2934B06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xmlns="" id="{780BAA56-C5F0-43B2-82E4-3A4FB0FF70DF}"/>
              </a:ext>
            </a:extLst>
          </p:cNvPr>
          <p:cNvSpPr txBox="1">
            <a:spLocks/>
          </p:cNvSpPr>
          <p:nvPr/>
        </p:nvSpPr>
        <p:spPr bwMode="auto">
          <a:xfrm>
            <a:off x="2162175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peter.leis@nokia.com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xmlns="" id="{58C92D4E-1A61-4937-A98D-493F17FE3820}"/>
              </a:ext>
            </a:extLst>
          </p:cNvPr>
          <p:cNvSpPr txBox="1">
            <a:spLocks/>
          </p:cNvSpPr>
          <p:nvPr/>
        </p:nvSpPr>
        <p:spPr bwMode="auto">
          <a:xfrm>
            <a:off x="7552345" y="423919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Jörgen</a:t>
            </a:r>
            <a:r>
              <a:rPr lang="fr-FR" altLang="en-US" sz="18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jorgen.axell@ericsson.com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xmlns="" id="{17B056FB-2650-4854-B68E-1CB87B5772AE}"/>
              </a:ext>
            </a:extLst>
          </p:cNvPr>
          <p:cNvSpPr txBox="1">
            <a:spLocks/>
          </p:cNvSpPr>
          <p:nvPr/>
        </p:nvSpPr>
        <p:spPr bwMode="auto">
          <a:xfrm>
            <a:off x="2162175" y="424049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Andrijana </a:t>
            </a:r>
            <a:r>
              <a:rPr lang="fr-FR" altLang="en-US" sz="1800" dirty="0" err="1"/>
              <a:t>Breklao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Andrijana.brekalo@etsi.org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de-DE" altLang="en-US" sz="1800" dirty="0">
                <a:solidFill>
                  <a:srgbClr val="00B050"/>
                </a:solidFill>
              </a:rPr>
              <a:t>New MCC support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34E08405-18D9-4E3D-8FCD-8C48258E7D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034641"/>
            <a:ext cx="1244600" cy="169531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65276491-6B40-491F-888E-B0B1CA2CD4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063585"/>
            <a:ext cx="1349924" cy="1681535"/>
          </a:xfrm>
          <a:prstGeom prst="rect">
            <a:avLst/>
          </a:prstGeom>
        </p:spPr>
      </p:pic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lguellec@QTI.QUALCOMM.COM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20" name="Picture 1">
            <a:extLst>
              <a:ext uri="{FF2B5EF4-FFF2-40B4-BE49-F238E27FC236}">
                <a16:creationId xmlns:a16="http://schemas.microsoft.com/office/drawing/2014/main" xmlns="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2034641"/>
            <a:ext cx="1268078" cy="126807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B117BC9C-1A87-4E76-9778-4E7B4920B8F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4063585"/>
            <a:ext cx="1115728" cy="1674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520783"/>
      </p:ext>
    </p:extLst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 Study/Work Items 1/3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1144931"/>
              </p:ext>
            </p:extLst>
          </p:nvPr>
        </p:nvGraphicFramePr>
        <p:xfrm>
          <a:off x="224631" y="1920897"/>
          <a:ext cx="11742738" cy="3801372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CP-211088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Service Based Interface Protocol Improvements Release 17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CP-211090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Enhancement to the 5GC LoCation Services-Phase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CP-211091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Enhancement of Network Slicing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7462934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CP-211092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5G eEDGE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2011085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CP-211109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Enhanced application layer support for V2X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6399666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CP-211113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Enhanced Mission Critical Push-to-talk architecture phase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219180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7504212"/>
      </p:ext>
    </p:extLst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 Study/Work Items 2/3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6933246"/>
              </p:ext>
            </p:extLst>
          </p:nvPr>
        </p:nvGraphicFramePr>
        <p:xfrm>
          <a:off x="224631" y="1920897"/>
          <a:ext cx="11742738" cy="4139528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CP-211115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Revision of WID on Enabling Multi-USIM devices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CP-211164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5GC architecture for satellite networks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 / Lena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CP-211184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on Same PCF Selection For AMF and SMF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China Telecommunications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7462934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CP-211192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on Dynamically Changing AM Policies in the 5GC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2011085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CP-211194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N7 Interfaces Enhancements to Support GERAN and UTRAN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199855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CP-211195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on Dynamic management of group-based event monitoring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594442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9746238"/>
      </p:ext>
    </p:extLst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 Study/Work Items 3/3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79841"/>
              </p:ext>
            </p:extLst>
          </p:nvPr>
        </p:nvGraphicFramePr>
        <p:xfrm>
          <a:off x="224631" y="1920897"/>
          <a:ext cx="11742738" cy="3651848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CP-211196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for enabling Edge Applications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CP-211327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enhanced support of industrial IoT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24.539 (CT1)</a:t>
                      </a:r>
                    </a:p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CP-211332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Enhancement for Proximity based Services in 5GS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29.557 (CT3)</a:t>
                      </a:r>
                    </a:p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7462934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CP-211333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for Support of Unmanned Aerial Systems Connectivity, Identification, and Tracking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29.255 (CT3)</a:t>
                      </a:r>
                    </a:p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2011085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CP-211335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Enablers for Network Automation for 5G -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29.574 (CT3)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29.575 (CT3)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29.576 (CT3)</a:t>
                      </a:r>
                    </a:p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404547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9858686"/>
      </p:ext>
    </p:extLst>
  </p:cSld>
  <p:clrMapOvr>
    <a:masterClrMapping/>
  </p:clrMapOvr>
  <p:transition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TR/TS sent to plenary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14427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Rel-17 TR/TS for information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xmlns="" id="{4396B27A-AD27-4C3D-9D9E-A6D0AB4B1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176740"/>
              </p:ext>
            </p:extLst>
          </p:nvPr>
        </p:nvGraphicFramePr>
        <p:xfrm>
          <a:off x="224631" y="1920897"/>
          <a:ext cx="11742738" cy="1551604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CP-211338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TR 29.829 v1.0.1 Study on Service-based support for SMS in 5GC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CP-211339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TR 29.941 v1.0.1 on Guidelines on Port Allocation for New 3GPP Interfaces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60265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7106742"/>
      </p:ext>
    </p:extLst>
  </p:cSld>
  <p:clrMapOvr>
    <a:masterClrMapping/>
  </p:clrMapOvr>
  <p:transition>
    <p:wipe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Rel-17 TR/TS for Approval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xmlns="" id="{D5D9E06F-E3E4-4D05-9587-3FB3B4AD3C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1701289"/>
              </p:ext>
            </p:extLst>
          </p:nvPr>
        </p:nvGraphicFramePr>
        <p:xfrm>
          <a:off x="838200" y="1825625"/>
          <a:ext cx="11742738" cy="1551604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xmlns="" val="2854160736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xmlns="" val="2932736195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xmlns="" val="2335784724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xmlns="" val="1814823419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877451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CP-211085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TR 29.835 v2.0.0 Study on Port Allocation Alternatives for New 3GPP Interfaces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017316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CP-211122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TR 24.811 v2.0.0 on Study on the CT aspects of Support for Minimization of service Interruption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700406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8923941"/>
      </p:ext>
    </p:extLst>
  </p:cSld>
  <p:clrMapOvr>
    <a:masterClrMapping/>
  </p:clrMapOvr>
  <p:transition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Specification numbers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13380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allocated Specification numbers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1BDC5B6-113A-4401-8F64-2525071E006B}"/>
              </a:ext>
            </a:extLst>
          </p:cNvPr>
          <p:cNvSpPr/>
          <p:nvPr/>
        </p:nvSpPr>
        <p:spPr>
          <a:xfrm>
            <a:off x="463826" y="2043024"/>
            <a:ext cx="10945072" cy="41919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altLang="ja-JP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3GPP TS 24.539 on </a:t>
            </a:r>
            <a:r>
              <a:rPr lang="en-GB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5G System (5GS); Network to TSN translator (TT) protocol aspects; Stage 3</a:t>
            </a: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3GPP TS 29.532 on 5G System; 5G Multicast-Broadcast Session Management Services; Stage 3</a:t>
            </a: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3GPP TS 24.257 on </a:t>
            </a:r>
            <a:r>
              <a:rPr lang="en-GB" sz="16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Uncrewed</a:t>
            </a:r>
            <a:r>
              <a:rPr lang="en-GB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Aerial System (UAS) Application Enabler (UAE) layer;</a:t>
            </a:r>
          </a:p>
          <a:p>
            <a:r>
              <a:rPr lang="en-GB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Protocol aspects; Stage 3</a:t>
            </a: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3GPP TS 29.257 on Application layer support for </a:t>
            </a:r>
            <a:r>
              <a:rPr lang="en-GB" sz="16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Uncrewed</a:t>
            </a:r>
            <a:r>
              <a:rPr lang="en-GB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Aerial System (UAS);</a:t>
            </a:r>
          </a:p>
          <a:p>
            <a:r>
              <a:rPr lang="en-GB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UAS Application Enabler (UAE) Server Services; Stage 3</a:t>
            </a: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3GPP TS 29.549 on Network slice capability management SEAL service; Protocol Specifications;</a:t>
            </a: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3GPP TS 29.557 on 5G System; Application Function </a:t>
            </a:r>
            <a:r>
              <a:rPr lang="en-GB" sz="16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ProSe</a:t>
            </a:r>
            <a:r>
              <a:rPr lang="en-GB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Service; Stage 3</a:t>
            </a: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3GPP TS 29.255 on </a:t>
            </a:r>
            <a:r>
              <a:rPr lang="en-GB" sz="16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Uncrewed</a:t>
            </a:r>
            <a:r>
              <a:rPr lang="en-GB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Aerial System Service Supplier (USS) Services; Stage 3</a:t>
            </a: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3GPP TS 29.574 on </a:t>
            </a: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5G System; Data Collection Coordination Services; Stage 3</a:t>
            </a:r>
            <a:endParaRPr lang="en-GB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3GPP TS 29.575 on </a:t>
            </a: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5G System; Analytics Data Repository Services; Stage 3</a:t>
            </a:r>
            <a:endParaRPr lang="en-GB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3GPP TS 29.576 on </a:t>
            </a: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5G System; Messaging Framework Adaptor Services; Stage 3</a:t>
            </a:r>
            <a:endParaRPr lang="en-GB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60">
              <a:spcBef>
                <a:spcPct val="20000"/>
              </a:spcBef>
            </a:pPr>
            <a:endParaRPr lang="en-GB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endParaRPr lang="en-GB" altLang="ja-JP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02895858"/>
      </p:ext>
    </p:extLst>
  </p:cSld>
  <p:clrMapOvr>
    <a:masterClrMapping/>
  </p:clrMapOvr>
  <p:transition>
    <p:wipe dir="r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</a:t>
            </a:r>
          </a:p>
        </p:txBody>
      </p:sp>
    </p:spTree>
    <p:extLst>
      <p:ext uri="{BB962C8B-B14F-4D97-AF65-F5344CB8AC3E}">
        <p14:creationId xmlns:p14="http://schemas.microsoft.com/office/powerpoint/2010/main" val="79943456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(I)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xmlns="" id="{7C6811F0-80D6-4FFD-A7CA-CEB032D5E8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2031634"/>
              </p:ext>
            </p:extLst>
          </p:nvPr>
        </p:nvGraphicFramePr>
        <p:xfrm>
          <a:off x="800100" y="2016000"/>
          <a:ext cx="10467975" cy="3991097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C1-213629</a:t>
                      </a:r>
                    </a:p>
                    <a:p>
                      <a:pPr algn="l" fontAlgn="ctr"/>
                      <a:endParaRPr lang="de-D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Correct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MCVideo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MOs R14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24.483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0100</a:t>
                      </a:r>
                    </a:p>
                    <a:p>
                      <a:pPr algn="l" fontAlgn="ctr"/>
                      <a:endParaRPr lang="de-D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24.484-0178</a:t>
                      </a:r>
                      <a:b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sng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C1-213631</a:t>
                      </a:r>
                      <a:endParaRPr lang="de-DE" sz="1000" b="0" i="0" u="sng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MCVideo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user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profile R15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24.483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0101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24.484-0179</a:t>
                      </a:r>
                      <a:endParaRPr lang="de-D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sng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C1-213633</a:t>
                      </a:r>
                      <a:endParaRPr lang="de-DE" sz="1000" b="0" i="0" u="sng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MCVideo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user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profile R16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24.483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0102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24.484-0180</a:t>
                      </a:r>
                      <a:endParaRPr lang="fr-FR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C1-213635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MCVideo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user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profile R17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24.483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0103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24.484-0181</a:t>
                      </a:r>
                      <a:endParaRPr lang="fr-FR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C1-213750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to AT Commands for NR V2X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27.007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0731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38.509-0035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38.509-0035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C1-213751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to AT Commands for NR V2X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27.007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0732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38.509-0035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38.509-0036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C1-213611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S-CSCF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reselection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in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eIMS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24.229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6526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23.380-0115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C1-213612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S-CSCF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reselection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in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eIMS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24.229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6527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23.380-0115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C1-212925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Control of PTP functionality in DS-TT and NW-TT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0024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23.501-2690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C1-213735</a:t>
                      </a:r>
                      <a:endParaRPr lang="de-DE" sz="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Correction on DS-TT/NW-TT Ethernet port and replacement of "bridge" with "user plane node"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29.244-0548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6403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412575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8CB3722-5554-4EBC-9A4F-4274B4CAE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WG3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842FEE6-81A0-4253-B3DB-1B33140E5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90AD1C3D-BD76-4592-961D-21132426028C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err="1"/>
              <a:t>susana.fernandez@ericsson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E8369D8E-0FD2-4382-AB1D-355882465E60}"/>
              </a:ext>
            </a:extLst>
          </p:cNvPr>
          <p:cNvSpPr txBox="1">
            <a:spLocks/>
          </p:cNvSpPr>
          <p:nvPr/>
        </p:nvSpPr>
        <p:spPr bwMode="auto">
          <a:xfrm>
            <a:off x="7010400" y="1973263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Yoshihiro Inoue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r>
              <a:rPr lang="fr-FR" altLang="en-US" sz="1800" dirty="0"/>
              <a:t/>
            </a:r>
            <a:br>
              <a:rPr lang="fr-FR" altLang="en-US" sz="1800" dirty="0"/>
            </a:br>
            <a:r>
              <a:rPr lang="en-US" altLang="en-US" sz="1800" dirty="0"/>
              <a:t>yoshihiro.inoue@</a:t>
            </a:r>
            <a:r>
              <a:rPr lang="es-ES" altLang="en-US" sz="1800" dirty="0"/>
              <a:t>ntt-at.co.jp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385F40F7-AA94-4BFA-8A93-108008117A41}"/>
              </a:ext>
            </a:extLst>
          </p:cNvPr>
          <p:cNvSpPr txBox="1">
            <a:spLocks/>
          </p:cNvSpPr>
          <p:nvPr/>
        </p:nvSpPr>
        <p:spPr bwMode="auto">
          <a:xfrm>
            <a:off x="7010399" y="4394945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Huang Zhenning huangzhenning@chinamobile.com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2E74162B-2257-463F-B281-F9E89CE1E0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85" y="1994764"/>
            <a:ext cx="1491268" cy="13831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B5E42BE0-1A58-47C4-80EE-4DEEC9A281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537" y="2023712"/>
            <a:ext cx="1050925" cy="155943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0A78DD6B-E141-482E-AF3C-FE9B6F9AD7E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836" y="4246086"/>
            <a:ext cx="1050926" cy="1567718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2227262" y="451364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Hao Jing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Hao.Jing@3gpp.org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xmlns="" id="{02333B73-1171-4574-87E1-FF3A3E7FCC8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315" y="4276248"/>
            <a:ext cx="1628008" cy="156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46954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(II)</a:t>
            </a:r>
          </a:p>
        </p:txBody>
      </p:sp>
      <p:graphicFrame>
        <p:nvGraphicFramePr>
          <p:cNvPr id="3" name="Tableau 6">
            <a:extLst>
              <a:ext uri="{FF2B5EF4-FFF2-40B4-BE49-F238E27FC236}">
                <a16:creationId xmlns:a16="http://schemas.microsoft.com/office/drawing/2014/main" xmlns="" id="{90FAFAD4-F0AF-443C-908F-B17256BF39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4137916"/>
              </p:ext>
            </p:extLst>
          </p:nvPr>
        </p:nvGraphicFramePr>
        <p:xfrm>
          <a:off x="800100" y="2016000"/>
          <a:ext cx="10467975" cy="3967023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C1-212445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Emergency services in an SNPN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3144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23.501-2649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C1-213016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Emergency service 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fallback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and SNPN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3205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23.501-2649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C1-213027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Inter-network </a:t>
                      </a:r>
                      <a:r>
                        <a:rPr lang="de-DE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mobility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3206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23.501-2815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23.501-2826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C1-213772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Emergency registration to an SNPN by a UE in the limited service state or no SIM state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23.122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0703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23.501-2649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23.167-0360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C1-213854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 of registration procedure for SNPN case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3258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23.502-2641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C1-213875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Onboarding in SNPN - initial registration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3203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23.501-2562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C1-213877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Onboarding in SNPN - slicing in initial registration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3204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23.501-2562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C1-213881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Reject handling of registration for SNPN onboarding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23.501-2562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C1-213882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Slice handling in registration for SNPN onboarding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23.501-2562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23.501-2709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C1-213883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De-registration for SNPN </a:t>
                      </a:r>
                      <a:r>
                        <a:rPr lang="de-DE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onboarding</a:t>
                      </a: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registered UE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23.501-2755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6403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2803696"/>
      </p:ext>
    </p:extLst>
  </p:cSld>
  <p:clrMapOvr>
    <a:masterClrMapping/>
  </p:clrMapOvr>
  <p:transition>
    <p:wipe dir="r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(III)</a:t>
            </a:r>
          </a:p>
        </p:txBody>
      </p:sp>
      <p:graphicFrame>
        <p:nvGraphicFramePr>
          <p:cNvPr id="3" name="Tableau 6">
            <a:extLst>
              <a:ext uri="{FF2B5EF4-FFF2-40B4-BE49-F238E27FC236}">
                <a16:creationId xmlns:a16="http://schemas.microsoft.com/office/drawing/2014/main" xmlns="" id="{B15029CD-9D4A-4795-BCDC-AA0C165A3B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9814969"/>
              </p:ext>
            </p:extLst>
          </p:nvPr>
        </p:nvGraphicFramePr>
        <p:xfrm>
          <a:off x="800100" y="2016000"/>
          <a:ext cx="10467975" cy="3953876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C1-213884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DNN/S-NSSAI providing in PDU session establishment for SNPN onboarding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23.501-2562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23.501-2709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C1-213885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PVS information providing in PDU session establishment for onboarding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23.501-2832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23.501-2802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C1-213886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PVS information providing in PDU session establishment for onboarding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3268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23.501-2832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23.501-2802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C1-213902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Mobility registration update upon entering a new SNPN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23.122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0710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23.501-2815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C1-213918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Onboarding in SNPN - mobility registration update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3211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23.501-2562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C1-213929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Selection for onboarding in SNPN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23.122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0711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23.501-2562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C1-213748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Indication of UE supporting 3GPP access leg in EPC during MA PDU session establishment procedure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3194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23.502-2719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C1-213749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EPS interworking if UE supporting 3GPP access leg in EPC of an MA PDU session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2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24.193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0038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23.502-2719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3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C1-213773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Introduction of performance measurement for a certain target QoS flow and UE assistance data provisioning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2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24.193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0029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24.193-0030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89930887"/>
                  </a:ext>
                </a:extLst>
              </a:tr>
              <a:tr h="349895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4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C1-213776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Support of UE assistance data in PMFP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2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24.193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0036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23.501-2647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6403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6989113"/>
      </p:ext>
    </p:extLst>
  </p:cSld>
  <p:clrMapOvr>
    <a:masterClrMapping/>
  </p:clrMapOvr>
  <p:transition>
    <p:wipe dir="r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(IV)</a:t>
            </a:r>
          </a:p>
        </p:txBody>
      </p:sp>
      <p:graphicFrame>
        <p:nvGraphicFramePr>
          <p:cNvPr id="3" name="Tableau 6">
            <a:extLst>
              <a:ext uri="{FF2B5EF4-FFF2-40B4-BE49-F238E27FC236}">
                <a16:creationId xmlns:a16="http://schemas.microsoft.com/office/drawing/2014/main" xmlns="" id="{4219F106-254E-4973-8788-7729622159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448557"/>
              </p:ext>
            </p:extLst>
          </p:nvPr>
        </p:nvGraphicFramePr>
        <p:xfrm>
          <a:off x="800100" y="2016000"/>
          <a:ext cx="10467975" cy="4164871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C1-213778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PMFP message transport associated with QoS flow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24.193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0037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23.501-2721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C1-213791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Support of packet loss rate measurement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24.193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0030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23.501-2840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C1-213813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Add target QoS flow capability for access performance measurement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3248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23.501-2720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C1-213606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Remove paging restriction via Registration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3166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23.501-2553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C1-213607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Remove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paging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restriction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via TAU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24.301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23.401-3622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C1-213657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Considering paging restrictions while paging the UE that is MUSIM capable in 5GS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3224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23.502-2558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C1-213660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Using Service Request procedure for removing paging restrictions in 5GS for a Multi-USIM UE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3226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23.502-2724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C1-213805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Leaving procedure and Reject Paging Indication for Multi-USIM UEs in EPS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2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24.301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3534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23.401-3622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88441725"/>
                  </a:ext>
                </a:extLst>
              </a:tr>
              <a:tr h="335543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3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C1-213806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Updates to Registration procedure for MUSIM Leaving in 5GS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3267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24.301-3534</a:t>
                      </a:r>
                      <a:b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23.502-2724</a:t>
                      </a:r>
                      <a:b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24.501-3268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89930887"/>
                  </a:ext>
                </a:extLst>
              </a:tr>
              <a:tr h="349895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4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C1-213809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Updates to Service Request for MUSIM Leaving and Reject Paging in 5GS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3268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23.401-3534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23.502-2724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23.502-2558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6403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1040644"/>
      </p:ext>
    </p:extLst>
  </p:cSld>
  <p:clrMapOvr>
    <a:masterClrMapping/>
  </p:clrMapOvr>
  <p:transition>
    <p:wipe dir="r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(V)</a:t>
            </a:r>
          </a:p>
        </p:txBody>
      </p:sp>
      <p:graphicFrame>
        <p:nvGraphicFramePr>
          <p:cNvPr id="3" name="Tableau 6">
            <a:extLst>
              <a:ext uri="{FF2B5EF4-FFF2-40B4-BE49-F238E27FC236}">
                <a16:creationId xmlns:a16="http://schemas.microsoft.com/office/drawing/2014/main" xmlns="" id="{6C34AA60-3290-4C15-9DE9-00D4225519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4939570"/>
              </p:ext>
            </p:extLst>
          </p:nvPr>
        </p:nvGraphicFramePr>
        <p:xfrm>
          <a:off x="800100" y="2016000"/>
          <a:ext cx="10467975" cy="3935909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C1-213847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Introducing IMSI Offset to Attach and TAU procedures for MUSIM handling in EPS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24.301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3527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23.401-3618</a:t>
                      </a:r>
                      <a:b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C1-213956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Multi-USIM UE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support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indications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in EPS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24.301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3514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23.401-3622</a:t>
                      </a:r>
                      <a:b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23.401-3630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C1-213957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Multi-USIM UE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support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indications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in 5GS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3121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23.501-2553</a:t>
                      </a:r>
                      <a:b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C1-213958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Maximum number of established PDU sessions already reached for a NW slice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3213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23.502-2591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C1-213744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Send REGISTRATION COMPLETE message only if the SOR information is received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23.122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0724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24.501-3303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C1-213745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Send REGISTRATION COMPLETE message only if the SOR information is received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3303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23.122-0724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C1-213737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MMTEL Voice and MMTEL Video in non-3GPP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24.502-0186</a:t>
                      </a:r>
                      <a:b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24.173-0146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2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C1-213738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MMTEL Voice and MMTEL Video in non-3GPP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3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24.502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0186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24.501-3050</a:t>
                      </a:r>
                      <a:b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24.173-0146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88441725"/>
                  </a:ext>
                </a:extLst>
              </a:tr>
              <a:tr h="335543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4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C1-213740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MMTEL Voice and MMTEL Video in non-3GPP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5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24.173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0146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24.501-3050</a:t>
                      </a:r>
                      <a:b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24.502-0186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89930887"/>
                  </a:ext>
                </a:extLst>
              </a:tr>
              <a:tr h="349895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6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C1-213850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PDU session establishment for NR satellite </a:t>
                      </a: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access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3348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23.502-2623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6403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1921268"/>
      </p:ext>
    </p:extLst>
  </p:cSld>
  <p:clrMapOvr>
    <a:masterClrMapping/>
  </p:clrMapOvr>
  <p:transition>
    <p:wipe dir="r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(VI)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xmlns="" id="{0EF50D05-ABB3-4167-9ACD-A0FBF84657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527307"/>
              </p:ext>
            </p:extLst>
          </p:nvPr>
        </p:nvGraphicFramePr>
        <p:xfrm>
          <a:off x="800100" y="2016000"/>
          <a:ext cx="10467975" cy="4041094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0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0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0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0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0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0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0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0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0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C1-213638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 information; mid-call access change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24.229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6411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32.260-0423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10189087"/>
                  </a:ext>
                </a:extLst>
              </a:tr>
              <a:tr h="468227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88441725"/>
                  </a:ext>
                </a:extLst>
              </a:tr>
              <a:tr h="335543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89930887"/>
                  </a:ext>
                </a:extLst>
              </a:tr>
              <a:tr h="349895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6403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455194"/>
      </p:ext>
    </p:extLst>
  </p:cSld>
  <p:clrMapOvr>
    <a:masterClrMapping/>
  </p:clrMapOvr>
  <p:transition>
    <p:wipe dir="r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approval(I) </a:t>
            </a:r>
          </a:p>
        </p:txBody>
      </p:sp>
      <p:pic>
        <p:nvPicPr>
          <p:cNvPr id="4" name="table">
            <a:extLst>
              <a:ext uri="{FF2B5EF4-FFF2-40B4-BE49-F238E27FC236}">
                <a16:creationId xmlns:a16="http://schemas.microsoft.com/office/drawing/2014/main" xmlns="" id="{828874D5-1C3C-44A8-9CA5-3671E4D2FD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778" y="1757814"/>
            <a:ext cx="10515601" cy="4315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856077"/>
      </p:ext>
    </p:extLst>
  </p:cSld>
  <p:clrMapOvr>
    <a:masterClrMapping/>
  </p:clrMapOvr>
  <p:transition>
    <p:wipe dir="r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approval(II) </a:t>
            </a:r>
          </a:p>
        </p:txBody>
      </p:sp>
      <p:graphicFrame>
        <p:nvGraphicFramePr>
          <p:cNvPr id="5" name="Tableau 6">
            <a:extLst>
              <a:ext uri="{FF2B5EF4-FFF2-40B4-BE49-F238E27FC236}">
                <a16:creationId xmlns:a16="http://schemas.microsoft.com/office/drawing/2014/main" xmlns="" id="{8D658D3C-E5F4-4E09-A9C0-B1745EF2DD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5207834"/>
              </p:ext>
            </p:extLst>
          </p:nvPr>
        </p:nvGraphicFramePr>
        <p:xfrm>
          <a:off x="493813" y="1818398"/>
          <a:ext cx="10515601" cy="3888419"/>
        </p:xfrm>
        <a:graphic>
          <a:graphicData uri="http://schemas.openxmlformats.org/drawingml/2006/table">
            <a:tbl>
              <a:tblPr firstRow="1" firstCol="1" bandRow="1"/>
              <a:tblGrid>
                <a:gridCol w="10650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7760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7401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2162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7734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9317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44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C3-213450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 DNN and S-NSSAI in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AsSessionWithQoS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#0348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#2491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643746"/>
                  </a:ext>
                </a:extLst>
              </a:tr>
              <a:tr h="508205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C3-213453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 DNN and S-NSSAI in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AsSessionWithQoS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#0271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#2491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10189087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C3-213544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event trigger for GERAN and UTRAN access over N7 interface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#0772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#0559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82054710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C3-213329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 procedures to support HSS initiated GEM partial cancellation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#0438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23.682 CR #0477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93400597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C3-213330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Updates to support notification of GEM partial cancellation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#0439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23.682 CR #0477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62366720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C3-213454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Threshold Condition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#0776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#0545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 #2811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95789777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C3-213455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Steering Mode Indicator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#0777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 #2743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996294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6789387"/>
      </p:ext>
    </p:extLst>
  </p:cSld>
  <p:clrMapOvr>
    <a:masterClrMapping/>
  </p:clrMapOvr>
  <p:transition>
    <p:wipe dir="r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approval(III) 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xmlns="" id="{115D83A4-C2F2-45F1-B2E1-AC803BD345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0633389"/>
              </p:ext>
            </p:extLst>
          </p:nvPr>
        </p:nvGraphicFramePr>
        <p:xfrm>
          <a:off x="493813" y="1818398"/>
          <a:ext cx="10515601" cy="4233654"/>
        </p:xfrm>
        <a:graphic>
          <a:graphicData uri="http://schemas.openxmlformats.org/drawingml/2006/table">
            <a:tbl>
              <a:tblPr firstRow="1" firstCol="1" bandRow="1"/>
              <a:tblGrid>
                <a:gridCol w="10650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7760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7401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2162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7734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9317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44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C3-213334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Time Sensitive Communication other than TSN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#0760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 #2817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#2704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#0566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643746"/>
                  </a:ext>
                </a:extLst>
              </a:tr>
              <a:tr h="508205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C3-213335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Time Sensitive Communication other than TSN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#0296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 #2817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#2704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#0566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10189087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C3-213336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Time Sensitive Communication other than TSN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#0265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 #2817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#2704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#0566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820547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7527003"/>
      </p:ext>
    </p:extLst>
  </p:cSld>
  <p:clrMapOvr>
    <a:masterClrMapping/>
  </p:clrMapOvr>
  <p:transition>
    <p:wipe dir="r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approval(IV) </a:t>
            </a:r>
          </a:p>
        </p:txBody>
      </p:sp>
      <p:graphicFrame>
        <p:nvGraphicFramePr>
          <p:cNvPr id="3" name="Tableau 6">
            <a:extLst>
              <a:ext uri="{FF2B5EF4-FFF2-40B4-BE49-F238E27FC236}">
                <a16:creationId xmlns:a16="http://schemas.microsoft.com/office/drawing/2014/main" xmlns="" id="{4434D9C6-C447-47EA-B982-2E432AA536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5489883"/>
              </p:ext>
            </p:extLst>
          </p:nvPr>
        </p:nvGraphicFramePr>
        <p:xfrm>
          <a:off x="493813" y="1782772"/>
          <a:ext cx="10515601" cy="4660374"/>
        </p:xfrm>
        <a:graphic>
          <a:graphicData uri="http://schemas.openxmlformats.org/drawingml/2006/table">
            <a:tbl>
              <a:tblPr firstRow="1" firstCol="1" bandRow="1"/>
              <a:tblGrid>
                <a:gridCol w="10650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7760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7401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2162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7734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9317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44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C3-213130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Survival Time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#0761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 #2769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643746"/>
                  </a:ext>
                </a:extLst>
              </a:tr>
              <a:tr h="31741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C3-213337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Survival Time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#0297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 #2769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10189087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C3-213340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Time Sensitive Communication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#0408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#0563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82054710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C3-213331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Time Sensitive Communication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#0326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#0563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67546404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C3-213338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TSCAI time domain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#0791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#0563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53750812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C3-213339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TSCAI time domain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#0324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#0563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30572625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C3-213427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New Network slice status reporting events for the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MonitoringEvent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#0422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 #2838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#2715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79379396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C3-213428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New Network slice status reporting events for the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MonitoringEvent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#0342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 #2838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#2715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45323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5879994"/>
      </p:ext>
    </p:extLst>
  </p:cSld>
  <p:clrMapOvr>
    <a:masterClrMapping/>
  </p:clrMapOvr>
  <p:transition>
    <p:wipe dir="r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approval(V) </a:t>
            </a:r>
          </a:p>
        </p:txBody>
      </p:sp>
      <p:graphicFrame>
        <p:nvGraphicFramePr>
          <p:cNvPr id="3" name="Tableau 6">
            <a:extLst>
              <a:ext uri="{FF2B5EF4-FFF2-40B4-BE49-F238E27FC236}">
                <a16:creationId xmlns:a16="http://schemas.microsoft.com/office/drawing/2014/main" xmlns="" id="{6D57F419-D48E-4E73-9625-F683DA2995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0377660"/>
              </p:ext>
            </p:extLst>
          </p:nvPr>
        </p:nvGraphicFramePr>
        <p:xfrm>
          <a:off x="493813" y="1782772"/>
          <a:ext cx="10515601" cy="4233654"/>
        </p:xfrm>
        <a:graphic>
          <a:graphicData uri="http://schemas.openxmlformats.org/drawingml/2006/table">
            <a:tbl>
              <a:tblPr firstRow="1" firstCol="1" bandRow="1"/>
              <a:tblGrid>
                <a:gridCol w="10650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7760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7401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2162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7734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9317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44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C3-213456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Serving PLMN UE Slice-MBR control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#0171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#0544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643746"/>
                  </a:ext>
                </a:extLst>
              </a:tr>
              <a:tr h="31741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C3-213346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Network Exposure to EAS via Local NEF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#0782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#0587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10189087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C3-213347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Network Exposure to EAS via Local NEF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#0314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#0587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82054710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C3-213348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Network Exposure to EAS via Local NEF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#0266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#0587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67546404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C3-213555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5G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ProSe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related updates to the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Npcf_UEPolicyControl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#0153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24.587 CR #0195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53750812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C3-213370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Extensions to User Data Congestion Analytics with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gpsi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#0301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 #0527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30572625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C3-213429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 procedures to support L2TP for CUPS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29.061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#0536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 #2691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#2602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23.214 CR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#0076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793793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477575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WG4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7A2A933F-C5B9-4D5B-A41F-A647EE94C876}"/>
              </a:ext>
            </a:extLst>
          </p:cNvPr>
          <p:cNvSpPr txBox="1">
            <a:spLocks/>
          </p:cNvSpPr>
          <p:nvPr/>
        </p:nvSpPr>
        <p:spPr bwMode="auto">
          <a:xfrm>
            <a:off x="2322512" y="1973263"/>
            <a:ext cx="3022600" cy="150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de-DE" altLang="en-US" sz="1800" dirty="0">
                <a:solidFill>
                  <a:srgbClr val="00B050"/>
                </a:solidFill>
              </a:rPr>
              <a:t>re-elected in Q2 2021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b="1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876302E0-92F1-49B9-A725-75994CF7C989}"/>
              </a:ext>
            </a:extLst>
          </p:cNvPr>
          <p:cNvSpPr txBox="1">
            <a:spLocks/>
          </p:cNvSpPr>
          <p:nvPr/>
        </p:nvSpPr>
        <p:spPr bwMode="auto">
          <a:xfrm>
            <a:off x="7452991" y="199725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>
                <a:hlinkClick r:id="rId3"/>
              </a:rPr>
              <a:t>songyue@chinamobile.com</a:t>
            </a:r>
            <a:endParaRPr 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de-DE" altLang="en-US" sz="1800" dirty="0">
                <a:solidFill>
                  <a:srgbClr val="00B050"/>
                </a:solidFill>
              </a:rPr>
              <a:t>re-elected in Q2 2021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52A19EB5-C882-4700-B4B1-42A2C25BF398}"/>
              </a:ext>
            </a:extLst>
          </p:cNvPr>
          <p:cNvSpPr txBox="1">
            <a:spLocks/>
          </p:cNvSpPr>
          <p:nvPr/>
        </p:nvSpPr>
        <p:spPr bwMode="auto">
          <a:xfrm>
            <a:off x="2162174" y="431240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375BD2A7-7039-4C58-B838-D5C2D4DD9FE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81" y="2010167"/>
            <a:ext cx="985086" cy="144353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04FBCD90-05D6-4E1A-A2C7-98FD43F16F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95" y="2010167"/>
            <a:ext cx="1243584" cy="168249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A9B8772E-373E-461A-95C9-ED4F3FB732E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976" y="4194587"/>
            <a:ext cx="1487843" cy="1386086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xmlns="" id="{E1CE95B5-E7CB-434F-A08F-D5723CFE1BED}"/>
              </a:ext>
            </a:extLst>
          </p:cNvPr>
          <p:cNvSpPr txBox="1">
            <a:spLocks/>
          </p:cNvSpPr>
          <p:nvPr/>
        </p:nvSpPr>
        <p:spPr bwMode="auto">
          <a:xfrm>
            <a:off x="7523780" y="402856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xmlns="" id="{2B7B4A4B-96B5-4156-B032-24B4F95B4123}"/>
              </a:ext>
            </a:extLst>
          </p:cNvPr>
          <p:cNvSpPr txBox="1">
            <a:spLocks/>
          </p:cNvSpPr>
          <p:nvPr/>
        </p:nvSpPr>
        <p:spPr bwMode="auto">
          <a:xfrm>
            <a:off x="7458075" y="3878455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</a:t>
            </a:r>
            <a:r>
              <a:rPr lang="fr-FR" altLang="en-US" sz="1800" dirty="0" smtClean="0"/>
              <a:t>Ishikawa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/>
              <a:t>hiroshi.ishikawa.ev</a:t>
            </a:r>
            <a:r>
              <a:rPr lang="en-US" altLang="en-US" sz="1800" dirty="0"/>
              <a:t>@nttdocomo.</a:t>
            </a:r>
            <a:r>
              <a:rPr lang="en-US" sz="1800" dirty="0"/>
              <a:t>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>
                <a:solidFill>
                  <a:srgbClr val="00B050"/>
                </a:solidFill>
              </a:rPr>
              <a:t>new-elected in Q2 2021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447BD483-6E12-4AAE-AE0E-A45B2BE6528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323" y="3977188"/>
            <a:ext cx="1053801" cy="138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63414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approval(VI) </a:t>
            </a:r>
          </a:p>
        </p:txBody>
      </p:sp>
      <p:graphicFrame>
        <p:nvGraphicFramePr>
          <p:cNvPr id="3" name="Tableau 6">
            <a:extLst>
              <a:ext uri="{FF2B5EF4-FFF2-40B4-BE49-F238E27FC236}">
                <a16:creationId xmlns:a16="http://schemas.microsoft.com/office/drawing/2014/main" xmlns="" id="{8B5A80F1-AAA0-4436-8903-3E2C41F655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2354837"/>
              </p:ext>
            </p:extLst>
          </p:nvPr>
        </p:nvGraphicFramePr>
        <p:xfrm>
          <a:off x="481937" y="1960902"/>
          <a:ext cx="10515601" cy="3806934"/>
        </p:xfrm>
        <a:graphic>
          <a:graphicData uri="http://schemas.openxmlformats.org/drawingml/2006/table">
            <a:tbl>
              <a:tblPr firstRow="1" firstCol="1" bandRow="1"/>
              <a:tblGrid>
                <a:gridCol w="10650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7760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7401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2162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7734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9317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44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C3-213430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to support L2TP in RADIUS message flow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29.061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#0537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23.214 CR #0076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643746"/>
                  </a:ext>
                </a:extLst>
              </a:tr>
              <a:tr h="31741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C3-213431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to support L2TP in Diameter message flow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29.061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#0538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23.214 CR #0076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10189087"/>
                  </a:ext>
                </a:extLst>
              </a:tr>
              <a:tr h="40707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C3-213432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to support L2TP for CUPS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29.561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#0107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 #2691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#2602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82054710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C3-213433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to support L2TP in RADIUS message flow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29.561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#0108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 #2691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#2602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67546404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C3-213434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Updates to support L2TP in Diameter message flow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29.561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#0109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 #2691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#2602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537508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1191730"/>
      </p:ext>
    </p:extLst>
  </p:cSld>
  <p:clrMapOvr>
    <a:masterClrMapping/>
  </p:clrMapOvr>
  <p:transition>
    <p:wipe dir="r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approval(VII) </a:t>
            </a:r>
          </a:p>
        </p:txBody>
      </p:sp>
      <p:graphicFrame>
        <p:nvGraphicFramePr>
          <p:cNvPr id="3" name="Tableau 6">
            <a:extLst>
              <a:ext uri="{FF2B5EF4-FFF2-40B4-BE49-F238E27FC236}">
                <a16:creationId xmlns:a16="http://schemas.microsoft.com/office/drawing/2014/main" xmlns="" id="{88CD06CA-CFB7-47D9-B205-D242B7E25C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3358645"/>
              </p:ext>
            </p:extLst>
          </p:nvPr>
        </p:nvGraphicFramePr>
        <p:xfrm>
          <a:off x="481937" y="1960902"/>
          <a:ext cx="10515601" cy="1246614"/>
        </p:xfrm>
        <a:graphic>
          <a:graphicData uri="http://schemas.openxmlformats.org/drawingml/2006/table">
            <a:tbl>
              <a:tblPr firstRow="1" firstCol="1" bandRow="1"/>
              <a:tblGrid>
                <a:gridCol w="10650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7760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7401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2162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7734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9317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44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C3-213441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Adding support for providing L2TP information through N6 interface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29.561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#0111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 #2691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643746"/>
                  </a:ext>
                </a:extLst>
              </a:tr>
              <a:tr h="31741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C3-213354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for signed attestation for emergency and priority IMS sessions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29.165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#1029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24.229 CR #6518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101890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678706"/>
      </p:ext>
    </p:extLst>
  </p:cSld>
  <p:clrMapOvr>
    <a:masterClrMapping/>
  </p:clrMapOvr>
  <p:transition>
    <p:wipe dir="r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(I)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xmlns="" id="{57537738-30EB-44D7-9241-DAE7FA9D93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2555767"/>
              </p:ext>
            </p:extLst>
          </p:nvPr>
        </p:nvGraphicFramePr>
        <p:xfrm>
          <a:off x="936067" y="1802327"/>
          <a:ext cx="10101736" cy="454464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11351">
                  <a:extLst>
                    <a:ext uri="{9D8B030D-6E8A-4147-A177-3AD203B41FA5}">
                      <a16:colId xmlns:a16="http://schemas.microsoft.com/office/drawing/2014/main" xmlns="" val="3844127926"/>
                    </a:ext>
                  </a:extLst>
                </a:gridCol>
                <a:gridCol w="760715">
                  <a:extLst>
                    <a:ext uri="{9D8B030D-6E8A-4147-A177-3AD203B41FA5}">
                      <a16:colId xmlns:a16="http://schemas.microsoft.com/office/drawing/2014/main" xmlns="" val="3671346431"/>
                    </a:ext>
                  </a:extLst>
                </a:gridCol>
                <a:gridCol w="760715">
                  <a:extLst>
                    <a:ext uri="{9D8B030D-6E8A-4147-A177-3AD203B41FA5}">
                      <a16:colId xmlns:a16="http://schemas.microsoft.com/office/drawing/2014/main" xmlns="" val="2363935468"/>
                    </a:ext>
                  </a:extLst>
                </a:gridCol>
                <a:gridCol w="489258">
                  <a:extLst>
                    <a:ext uri="{9D8B030D-6E8A-4147-A177-3AD203B41FA5}">
                      <a16:colId xmlns:a16="http://schemas.microsoft.com/office/drawing/2014/main" xmlns="" val="1293197349"/>
                    </a:ext>
                  </a:extLst>
                </a:gridCol>
                <a:gridCol w="760715">
                  <a:extLst>
                    <a:ext uri="{9D8B030D-6E8A-4147-A177-3AD203B41FA5}">
                      <a16:colId xmlns:a16="http://schemas.microsoft.com/office/drawing/2014/main" xmlns="" val="1903169806"/>
                    </a:ext>
                  </a:extLst>
                </a:gridCol>
                <a:gridCol w="3345430">
                  <a:extLst>
                    <a:ext uri="{9D8B030D-6E8A-4147-A177-3AD203B41FA5}">
                      <a16:colId xmlns:a16="http://schemas.microsoft.com/office/drawing/2014/main" xmlns="" val="3725157791"/>
                    </a:ext>
                  </a:extLst>
                </a:gridCol>
                <a:gridCol w="978522">
                  <a:extLst>
                    <a:ext uri="{9D8B030D-6E8A-4147-A177-3AD203B41FA5}">
                      <a16:colId xmlns:a16="http://schemas.microsoft.com/office/drawing/2014/main" xmlns="" val="1206535288"/>
                    </a:ext>
                  </a:extLst>
                </a:gridCol>
                <a:gridCol w="978522">
                  <a:extLst>
                    <a:ext uri="{9D8B030D-6E8A-4147-A177-3AD203B41FA5}">
                      <a16:colId xmlns:a16="http://schemas.microsoft.com/office/drawing/2014/main" xmlns="" val="2563082508"/>
                    </a:ext>
                  </a:extLst>
                </a:gridCol>
                <a:gridCol w="816508">
                  <a:extLst>
                    <a:ext uri="{9D8B030D-6E8A-4147-A177-3AD203B41FA5}">
                      <a16:colId xmlns:a16="http://schemas.microsoft.com/office/drawing/2014/main" xmlns="" val="2121640820"/>
                    </a:ext>
                  </a:extLst>
                </a:gridCol>
              </a:tblGrid>
              <a:tr h="387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TSG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TD#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TD#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Other </a:t>
                      </a: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Aff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Specs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Aff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WG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84120259"/>
                  </a:ext>
                </a:extLst>
              </a:tr>
              <a:tr h="3959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CP-211033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29.244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0536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 of thresholds in ATSSS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C4-213578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23.501-2744</a:t>
                      </a:r>
                      <a:b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23.501-2811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:a16="http://schemas.microsoft.com/office/drawing/2014/main" xmlns="" val="2168058881"/>
                  </a:ext>
                </a:extLst>
              </a:tr>
              <a:tr h="1954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CP-211033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29.244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0537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Steering Mode Indicator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C4-213581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23.501-2743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:a16="http://schemas.microsoft.com/office/drawing/2014/main" xmlns="" val="1090114546"/>
                  </a:ext>
                </a:extLst>
              </a:tr>
              <a:tr h="3959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CP-211043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29.244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0544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PFCP Session Set Modification to restore PFCP Sessions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C4-212427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23.527-0030</a:t>
                      </a:r>
                      <a:b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23.007-0373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  <a:b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:a16="http://schemas.microsoft.com/office/drawing/2014/main" xmlns="" val="538333731"/>
                  </a:ext>
                </a:extLst>
              </a:tr>
              <a:tr h="2956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CP-211059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29.244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0548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Terminology of the Time Sensitive Communication MIC and Bridge ID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C4-213480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23.501-2817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:a16="http://schemas.microsoft.com/office/drawing/2014/main" xmlns="" val="1725348854"/>
                  </a:ext>
                </a:extLst>
              </a:tr>
              <a:tr h="1954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CP-211033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29.244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0551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 QoS Flow Performance Measurement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C4-213470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23.501-2720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:a16="http://schemas.microsoft.com/office/drawing/2014/main" xmlns="" val="1190695212"/>
                  </a:ext>
                </a:extLst>
              </a:tr>
              <a:tr h="59639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CP-211029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29.244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0554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 of L2TP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C4-213589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23.501-2691</a:t>
                      </a:r>
                      <a:b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23.502-2602</a:t>
                      </a:r>
                      <a:b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23.214-0076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b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b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:a16="http://schemas.microsoft.com/office/drawing/2014/main" xmlns="" val="2385282104"/>
                  </a:ext>
                </a:extLst>
              </a:tr>
              <a:tr h="2956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CP-211043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29.274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Restoration of PDN connections affected by a partial or complete failure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C4-212428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23.007-0373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:a16="http://schemas.microsoft.com/office/drawing/2014/main" xmlns="" val="1828774585"/>
                  </a:ext>
                </a:extLst>
              </a:tr>
              <a:tr h="3959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CP-211032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29.274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Downlink Data Notification supporting MUSIM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C4-213377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23.401-3639</a:t>
                      </a:r>
                      <a:b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23.401-3627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b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:a16="http://schemas.microsoft.com/office/drawing/2014/main" xmlns="" val="3115933382"/>
                  </a:ext>
                </a:extLst>
              </a:tr>
              <a:tr h="2956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CP-211068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29.502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0440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NG-RAN tunnel information during mobility registration with I-SMF/V-SMF change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C4-213508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23.502-2825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:a16="http://schemas.microsoft.com/office/drawing/2014/main" xmlns="" val="1469758560"/>
                  </a:ext>
                </a:extLst>
              </a:tr>
              <a:tr h="2956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CP-211068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29.502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0441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NG-RAN tunnel information during mobility registration with I-SMF/V-SMF change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C4-213509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23.502-2826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:a16="http://schemas.microsoft.com/office/drawing/2014/main" xmlns="" val="2782900369"/>
                  </a:ext>
                </a:extLst>
              </a:tr>
              <a:tr h="1954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CP-211030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29.503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0640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parameter Subscribed-UE-Slice-MBR added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C4-213517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23.502-2614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:a16="http://schemas.microsoft.com/office/drawing/2014/main" xmlns="" val="2546981195"/>
                  </a:ext>
                </a:extLst>
              </a:tr>
              <a:tr h="19544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CP-211031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29.503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0646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ECS Address Information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C4-213181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29.571-0269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:a16="http://schemas.microsoft.com/office/drawing/2014/main" xmlns="" val="2122040763"/>
                  </a:ext>
                </a:extLst>
              </a:tr>
              <a:tr h="3057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CP-211036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29.503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0647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 of Mute Reporting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C4-213431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29.571-0272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:a16="http://schemas.microsoft.com/office/drawing/2014/main" xmlns="" val="37061465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1354993"/>
      </p:ext>
    </p:extLst>
  </p:cSld>
  <p:clrMapOvr>
    <a:masterClrMapping/>
  </p:clrMapOvr>
  <p:transition>
    <p:wipe dir="r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(II)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2251F265-B5C7-4DFC-BE9B-DF2C8D4E51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112760"/>
              </p:ext>
            </p:extLst>
          </p:nvPr>
        </p:nvGraphicFramePr>
        <p:xfrm>
          <a:off x="975071" y="1802327"/>
          <a:ext cx="9958726" cy="45163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94201">
                  <a:extLst>
                    <a:ext uri="{9D8B030D-6E8A-4147-A177-3AD203B41FA5}">
                      <a16:colId xmlns:a16="http://schemas.microsoft.com/office/drawing/2014/main" xmlns="" val="3119196358"/>
                    </a:ext>
                  </a:extLst>
                </a:gridCol>
                <a:gridCol w="749946">
                  <a:extLst>
                    <a:ext uri="{9D8B030D-6E8A-4147-A177-3AD203B41FA5}">
                      <a16:colId xmlns:a16="http://schemas.microsoft.com/office/drawing/2014/main" xmlns="" val="4075493662"/>
                    </a:ext>
                  </a:extLst>
                </a:gridCol>
                <a:gridCol w="749946">
                  <a:extLst>
                    <a:ext uri="{9D8B030D-6E8A-4147-A177-3AD203B41FA5}">
                      <a16:colId xmlns:a16="http://schemas.microsoft.com/office/drawing/2014/main" xmlns="" val="821654820"/>
                    </a:ext>
                  </a:extLst>
                </a:gridCol>
                <a:gridCol w="482332">
                  <a:extLst>
                    <a:ext uri="{9D8B030D-6E8A-4147-A177-3AD203B41FA5}">
                      <a16:colId xmlns:a16="http://schemas.microsoft.com/office/drawing/2014/main" xmlns="" val="3307305301"/>
                    </a:ext>
                  </a:extLst>
                </a:gridCol>
                <a:gridCol w="749946">
                  <a:extLst>
                    <a:ext uri="{9D8B030D-6E8A-4147-A177-3AD203B41FA5}">
                      <a16:colId xmlns:a16="http://schemas.microsoft.com/office/drawing/2014/main" xmlns="" val="1624179186"/>
                    </a:ext>
                  </a:extLst>
                </a:gridCol>
                <a:gridCol w="3298067">
                  <a:extLst>
                    <a:ext uri="{9D8B030D-6E8A-4147-A177-3AD203B41FA5}">
                      <a16:colId xmlns:a16="http://schemas.microsoft.com/office/drawing/2014/main" xmlns="" val="1351709801"/>
                    </a:ext>
                  </a:extLst>
                </a:gridCol>
                <a:gridCol w="964669">
                  <a:extLst>
                    <a:ext uri="{9D8B030D-6E8A-4147-A177-3AD203B41FA5}">
                      <a16:colId xmlns:a16="http://schemas.microsoft.com/office/drawing/2014/main" xmlns="" val="2290233941"/>
                    </a:ext>
                  </a:extLst>
                </a:gridCol>
                <a:gridCol w="964669">
                  <a:extLst>
                    <a:ext uri="{9D8B030D-6E8A-4147-A177-3AD203B41FA5}">
                      <a16:colId xmlns:a16="http://schemas.microsoft.com/office/drawing/2014/main" xmlns="" val="1276812350"/>
                    </a:ext>
                  </a:extLst>
                </a:gridCol>
                <a:gridCol w="804950">
                  <a:extLst>
                    <a:ext uri="{9D8B030D-6E8A-4147-A177-3AD203B41FA5}">
                      <a16:colId xmlns:a16="http://schemas.microsoft.com/office/drawing/2014/main" xmlns="" val="3328644178"/>
                    </a:ext>
                  </a:extLst>
                </a:gridCol>
              </a:tblGrid>
              <a:tr h="365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TSG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TD#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TD#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Other </a:t>
                      </a: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Aff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Specs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Aff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WG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55157952"/>
                  </a:ext>
                </a:extLst>
              </a:tr>
              <a:tr h="1838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CP-211054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29.503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0650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Service Descriptions of PP API for Multiple AFs Support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C4-213408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29.503-0615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:a16="http://schemas.microsoft.com/office/drawing/2014/main" xmlns="" val="1672797304"/>
                  </a:ext>
                </a:extLst>
              </a:tr>
              <a:tr h="1838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CP-211031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29.504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0131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 of User Plane Latency requirements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C4-212445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29.519-0254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:a16="http://schemas.microsoft.com/office/drawing/2014/main" xmlns="" val="665817034"/>
                  </a:ext>
                </a:extLst>
              </a:tr>
              <a:tr h="2781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CP-211045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29.504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0143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feature ConditionalSubscriptionWithExcludeNotification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C4-213312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29.519-0255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:a16="http://schemas.microsoft.com/office/drawing/2014/main" xmlns="" val="217698391"/>
                  </a:ext>
                </a:extLst>
              </a:tr>
              <a:tr h="1838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CP-211079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29.505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0349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Subscribed EE profile data for a group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C4-213461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29.503-0359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:a16="http://schemas.microsoft.com/office/drawing/2014/main" xmlns="" val="1917429806"/>
                  </a:ext>
                </a:extLst>
              </a:tr>
              <a:tr h="1838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CP-211028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0478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Communication options information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C4-212599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29.500-0239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:a16="http://schemas.microsoft.com/office/drawing/2014/main" xmlns="" val="3002376959"/>
                  </a:ext>
                </a:extLst>
              </a:tr>
              <a:tr h="1838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CP-211031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0520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EASDF Registration and Discovery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C4-213098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23.501-2707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:a16="http://schemas.microsoft.com/office/drawing/2014/main" xmlns="" val="3767436168"/>
                  </a:ext>
                </a:extLst>
              </a:tr>
              <a:tr h="2781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CP-211036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0522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Analytics ID of Nnwdaf_MLModelProvision service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C4-213432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29.520-0295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:a16="http://schemas.microsoft.com/office/drawing/2014/main" xmlns="" val="3792313784"/>
                  </a:ext>
                </a:extLst>
              </a:tr>
              <a:tr h="1838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CP-211028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0529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NRF Info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C4-213501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29.571-0281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:a16="http://schemas.microsoft.com/office/drawing/2014/main" xmlns="" val="165072470"/>
                  </a:ext>
                </a:extLst>
              </a:tr>
              <a:tr h="1838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CP-211054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0504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 Reachability with Not Allowed Area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C4-212616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29.503-0623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:a16="http://schemas.microsoft.com/office/drawing/2014/main" xmlns="" val="256505646"/>
                  </a:ext>
                </a:extLst>
              </a:tr>
              <a:tr h="1838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CP-211030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0521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parameter Subscribed-UE-Slice-MBR added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C4-213518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23.502-2614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:a16="http://schemas.microsoft.com/office/drawing/2014/main" xmlns="" val="3952706647"/>
                  </a:ext>
                </a:extLst>
              </a:tr>
              <a:tr h="1838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CP-211032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0531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N1N2MessageTransfer supporting MUSIM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C4-213497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23.502-2558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:a16="http://schemas.microsoft.com/office/drawing/2014/main" xmlns="" val="306276227"/>
                  </a:ext>
                </a:extLst>
              </a:tr>
              <a:tr h="1838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CP-211036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0536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Analytics subscription information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C4-213433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23.502-2731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:a16="http://schemas.microsoft.com/office/drawing/2014/main" xmlns="" val="467689558"/>
                  </a:ext>
                </a:extLst>
              </a:tr>
              <a:tr h="5611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CP-211036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0537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S-NSSAIs per TA mapping event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C4-213507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23.288-0289</a:t>
                      </a:r>
                      <a:b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23.501-2758</a:t>
                      </a:r>
                      <a:b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23.5022651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b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b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:a16="http://schemas.microsoft.com/office/drawing/2014/main" xmlns="" val="563886441"/>
                  </a:ext>
                </a:extLst>
              </a:tr>
              <a:tr h="1838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CP-211036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0538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NSACF update with AMF change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C4-213192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23.502-2726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:a16="http://schemas.microsoft.com/office/drawing/2014/main" xmlns="" val="1455774837"/>
                  </a:ext>
                </a:extLst>
              </a:tr>
              <a:tr h="1838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CP-211036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0545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 of Mute Reporting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C4-213439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29.571-0272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:a16="http://schemas.microsoft.com/office/drawing/2014/main" xmlns="" val="2847261535"/>
                  </a:ext>
                </a:extLst>
              </a:tr>
              <a:tr h="1838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CP-211030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29.571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0277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Definition of UE-slice-MBR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C4-213434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23.502-2614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:a16="http://schemas.microsoft.com/office/drawing/2014/main" xmlns="" val="3931278500"/>
                  </a:ext>
                </a:extLst>
              </a:tr>
              <a:tr h="1838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CP-211028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29.571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0281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EmptyObject definition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C4-213292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29.510-0529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:a16="http://schemas.microsoft.com/office/drawing/2014/main" xmlns="" val="891858347"/>
                  </a:ext>
                </a:extLst>
              </a:tr>
              <a:tr h="3725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CP-211030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29.571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0284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NSAC related data types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C4-213514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23.501-2838</a:t>
                      </a:r>
                      <a:b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23.502-2715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br>
                        <a:rPr lang="en-GB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26792" marR="26792" marT="0" marB="0"/>
                </a:tc>
                <a:extLst>
                  <a:ext uri="{0D108BD9-81ED-4DB2-BD59-A6C34878D82A}">
                    <a16:rowId xmlns:a16="http://schemas.microsoft.com/office/drawing/2014/main" xmlns="" val="34608359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4805482"/>
      </p:ext>
    </p:extLst>
  </p:cSld>
  <p:clrMapOvr>
    <a:masterClrMapping/>
  </p:clrMapOvr>
  <p:transition>
    <p:wipe dir="r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94440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4FFFDDA4-A719-49AD-833D-BA2EA7D86A92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3"/>
              </a:rPr>
              <a:t>heiko.kruse@idemia.com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de-DE" altLang="en-US" sz="1800" dirty="0">
                <a:solidFill>
                  <a:srgbClr val="00B050"/>
                </a:solidFill>
              </a:rPr>
              <a:t>re-elected in Q2 2021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708F1D97-5782-40BF-BA75-75C726FFDDD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4A4F1E56-E7C3-410B-9616-FDA8FFB87BBF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FAC76EFC-1D63-444E-A1F1-DF67C3F543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7977" y="2014315"/>
            <a:ext cx="1540098" cy="15400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D826E748-6CBF-48A9-A9F1-09E6ADB375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758471" y="1998719"/>
            <a:ext cx="1195509" cy="15556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4634C964-5FA2-4E7C-B9FC-8AB03A2782A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9649" y="4860926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09382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Meeting statistics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54622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 Meeting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1340</a:t>
            </a:r>
          </a:p>
          <a:p>
            <a:r>
              <a:rPr lang="en-US" dirty="0"/>
              <a:t>Approved CRs </a:t>
            </a:r>
          </a:p>
          <a:p>
            <a:pPr lvl="1"/>
            <a:r>
              <a:rPr lang="en-US" dirty="0"/>
              <a:t> 1307</a:t>
            </a:r>
          </a:p>
          <a:p>
            <a:r>
              <a:rPr lang="en-US" dirty="0"/>
              <a:t>Approved New SID/WID</a:t>
            </a:r>
          </a:p>
          <a:p>
            <a:pPr lvl="1"/>
            <a:r>
              <a:rPr lang="en-US" dirty="0"/>
              <a:t>8</a:t>
            </a:r>
          </a:p>
          <a:p>
            <a:r>
              <a:rPr lang="en-US" dirty="0"/>
              <a:t>Approved Revised SID/WID</a:t>
            </a:r>
          </a:p>
          <a:p>
            <a:pPr lvl="1"/>
            <a:r>
              <a:rPr lang="en-US" altLang="fr-FR" dirty="0"/>
              <a:t>17</a:t>
            </a:r>
          </a:p>
          <a:p>
            <a:r>
              <a:rPr lang="en-US" dirty="0"/>
              <a:t>Approved TS/TR</a:t>
            </a:r>
          </a:p>
          <a:p>
            <a:pPr lvl="1"/>
            <a:r>
              <a:rPr lang="en-US" altLang="fr-FR" dirty="0"/>
              <a:t>2</a:t>
            </a:r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Attendances</a:t>
            </a:r>
            <a:r>
              <a:rPr lang="en-US" altLang="fr-FR" dirty="0"/>
              <a:t>:</a:t>
            </a:r>
          </a:p>
          <a:p>
            <a:pPr lvl="1"/>
            <a:r>
              <a:rPr lang="en-US" altLang="fr-FR" dirty="0"/>
              <a:t>202 registered</a:t>
            </a:r>
          </a:p>
          <a:p>
            <a:pPr lvl="2"/>
            <a:r>
              <a:rPr lang="en-US" dirty="0"/>
              <a:t>65 during 1</a:t>
            </a:r>
            <a:r>
              <a:rPr lang="en-US" baseline="30000" dirty="0"/>
              <a:t>st</a:t>
            </a:r>
            <a:r>
              <a:rPr lang="en-US" dirty="0"/>
              <a:t> Conf. call</a:t>
            </a:r>
          </a:p>
          <a:p>
            <a:pPr lvl="2"/>
            <a:r>
              <a:rPr lang="en-US" dirty="0"/>
              <a:t>59 during 2</a:t>
            </a:r>
            <a:r>
              <a:rPr lang="en-US" baseline="30000" dirty="0"/>
              <a:t>nd</a:t>
            </a:r>
            <a:r>
              <a:rPr lang="en-US" dirty="0"/>
              <a:t> Conf. call</a:t>
            </a:r>
          </a:p>
          <a:p>
            <a:endParaRPr lang="en-US" dirty="0"/>
          </a:p>
          <a:p>
            <a:r>
              <a:rPr lang="en-US" dirty="0"/>
              <a:t>CRs for conditional approval listed in the Annex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BF8337D347114AB0236844107F8795" ma:contentTypeVersion="13" ma:contentTypeDescription="Create a new document." ma:contentTypeScope="" ma:versionID="15308225571403f45d9e7e6bd438fe08">
  <xsd:schema xmlns:xsd="http://www.w3.org/2001/XMLSchema" xmlns:xs="http://www.w3.org/2001/XMLSchema" xmlns:p="http://schemas.microsoft.com/office/2006/metadata/properties" xmlns:ns3="1e442c71-47c7-4d6b-9a66-8473dbdf2056" xmlns:ns4="5399ac36-8d91-4486-a02c-e0c1bb8d184f" targetNamespace="http://schemas.microsoft.com/office/2006/metadata/properties" ma:root="true" ma:fieldsID="37b5cca48b3b0322c8b73a576eadab92" ns3:_="" ns4:_="">
    <xsd:import namespace="1e442c71-47c7-4d6b-9a66-8473dbdf2056"/>
    <xsd:import namespace="5399ac36-8d91-4486-a02c-e0c1bb8d184f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442c71-47c7-4d6b-9a66-8473dbdf205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99ac36-8d91-4486-a02c-e0c1bb8d18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75EF393-1D1F-4174-A87D-03A14F6CB30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442c71-47c7-4d6b-9a66-8473dbdf2056"/>
    <ds:schemaRef ds:uri="5399ac36-8d91-4486-a02c-e0c1bb8d184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F64618A-BDAA-472F-B9F4-B9048F2BF85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5F6414F-085E-4BBE-BBE5-04959CF33DE1}">
  <ds:schemaRefs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5399ac36-8d91-4486-a02c-e0c1bb8d184f"/>
    <ds:schemaRef ds:uri="1e442c71-47c7-4d6b-9a66-8473dbdf2056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16083</TotalTime>
  <Words>4085</Words>
  <Application>Microsoft Office PowerPoint</Application>
  <PresentationFormat>Grand écran</PresentationFormat>
  <Paragraphs>1253</Paragraphs>
  <Slides>64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64</vt:i4>
      </vt:variant>
    </vt:vector>
  </HeadingPairs>
  <TitlesOfParts>
    <vt:vector size="72" baseType="lpstr">
      <vt:lpstr>ＭＳ Ｐゴシック</vt:lpstr>
      <vt:lpstr>Arial</vt:lpstr>
      <vt:lpstr>Arial </vt:lpstr>
      <vt:lpstr>Calibri</vt:lpstr>
      <vt:lpstr>Calibri Light</vt:lpstr>
      <vt:lpstr>MS Mincho</vt:lpstr>
      <vt:lpstr>Times New Roman</vt:lpstr>
      <vt:lpstr>Office Theme</vt:lpstr>
      <vt:lpstr>CT Status Report  to TSG SA#92e</vt:lpstr>
      <vt:lpstr>CT Officials</vt:lpstr>
      <vt:lpstr>TSG CT Officials</vt:lpstr>
      <vt:lpstr>TSG CT WG1 Officials</vt:lpstr>
      <vt:lpstr>TSG CT WG3 Officials</vt:lpstr>
      <vt:lpstr>TSG CT WG4 Officials</vt:lpstr>
      <vt:lpstr>TSG CT WG6 Officials</vt:lpstr>
      <vt:lpstr>Meeting statistics</vt:lpstr>
      <vt:lpstr>TSG WG CT Meeting Statistics</vt:lpstr>
      <vt:lpstr>CT WG Statistics: Approved CRs by WG</vt:lpstr>
      <vt:lpstr>Release Status</vt:lpstr>
      <vt:lpstr>Rel-8 – Rel-14 Status (Cat F CRc)</vt:lpstr>
      <vt:lpstr>Release 15 Status</vt:lpstr>
      <vt:lpstr>Release 16 Status</vt:lpstr>
      <vt:lpstr>Release 17 Status</vt:lpstr>
      <vt:lpstr>For Information to SA</vt:lpstr>
      <vt:lpstr>-Release workplan/timeplan</vt:lpstr>
      <vt:lpstr>Rel-17 timeplan</vt:lpstr>
      <vt:lpstr>Rel-18 workshop and timeplan</vt:lpstr>
      <vt:lpstr>- Meeting format</vt:lpstr>
      <vt:lpstr>Meeting format for 2021 Q3/Q4</vt:lpstr>
      <vt:lpstr>- Backward Incompatible changes</vt:lpstr>
      <vt:lpstr>Backward Incompatible Changes</vt:lpstr>
      <vt:lpstr>- ToR</vt:lpstr>
      <vt:lpstr>TSG Terms of Reference (ToR) </vt:lpstr>
      <vt:lpstr>For Action to SA</vt:lpstr>
      <vt:lpstr>- Oauth 2.0 Misalignment</vt:lpstr>
      <vt:lpstr>Oauth 2.0 Misalignment</vt:lpstr>
      <vt:lpstr>- OpenAPI specification files handling</vt:lpstr>
      <vt:lpstr>OpenAPI Task Force</vt:lpstr>
      <vt:lpstr>Priority list of key issues</vt:lpstr>
      <vt:lpstr>Status</vt:lpstr>
      <vt:lpstr>- TSG coordination</vt:lpstr>
      <vt:lpstr>TSG e-meeting schedule</vt:lpstr>
      <vt:lpstr>Acknowledgement</vt:lpstr>
      <vt:lpstr>Acknowledgement</vt:lpstr>
      <vt:lpstr>Annex</vt:lpstr>
      <vt:lpstr>New approved  Study/Work Items</vt:lpstr>
      <vt:lpstr>New approved  Study/Work Items</vt:lpstr>
      <vt:lpstr>Revised approved  Study/Work Items 1/3</vt:lpstr>
      <vt:lpstr>Revised approved  Study/Work Items 2/3</vt:lpstr>
      <vt:lpstr>Revised approved  Study/Work Items 3/3</vt:lpstr>
      <vt:lpstr>TR/TS sent to plenary</vt:lpstr>
      <vt:lpstr>New Rel-17 TR/TS for information</vt:lpstr>
      <vt:lpstr>New Rel-17 TR/TS for Approval</vt:lpstr>
      <vt:lpstr>New Specification numbers</vt:lpstr>
      <vt:lpstr>New allocated Specification numbers</vt:lpstr>
      <vt:lpstr>CRs for conditional approval </vt:lpstr>
      <vt:lpstr>CT1: CRs for conditional approval (I)</vt:lpstr>
      <vt:lpstr>CT1: CRs for conditional approval (II)</vt:lpstr>
      <vt:lpstr>CT1: CRs for conditional approval (III)</vt:lpstr>
      <vt:lpstr>CT1: CRs for conditional approval (IV)</vt:lpstr>
      <vt:lpstr>CT1: CRs for conditional approval (V)</vt:lpstr>
      <vt:lpstr>CT1: CRs for conditional approval (VI)</vt:lpstr>
      <vt:lpstr>CT3: CRs for conditional approval(I) </vt:lpstr>
      <vt:lpstr>CT3: CRs for conditional approval(II) </vt:lpstr>
      <vt:lpstr>CT3: CRs for conditional approval(III) </vt:lpstr>
      <vt:lpstr>CT3: CRs for conditional approval(IV) </vt:lpstr>
      <vt:lpstr>CT3: CRs for conditional approval(V) </vt:lpstr>
      <vt:lpstr>CT3: CRs for conditional approval(VI) </vt:lpstr>
      <vt:lpstr>CT3: CRs for conditional approval(VII) </vt:lpstr>
      <vt:lpstr>CT4: CRs for conditional approval (I) </vt:lpstr>
      <vt:lpstr>CT4: CRs for conditional approval (II) 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CT chair</cp:lastModifiedBy>
  <cp:revision>815</cp:revision>
  <dcterms:created xsi:type="dcterms:W3CDTF">2010-02-05T13:52:04Z</dcterms:created>
  <dcterms:modified xsi:type="dcterms:W3CDTF">2021-06-18T13:05:07Z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0x010100BBBF8337D347114AB0236844107F8795</vt:lpwstr>
  </property>
</Properties>
</file>